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88" r:id="rId2"/>
    <p:sldId id="258" r:id="rId3"/>
    <p:sldId id="289" r:id="rId4"/>
    <p:sldId id="290" r:id="rId5"/>
    <p:sldId id="297" r:id="rId6"/>
    <p:sldId id="298" r:id="rId7"/>
    <p:sldId id="291" r:id="rId8"/>
    <p:sldId id="292" r:id="rId9"/>
    <p:sldId id="293" r:id="rId10"/>
    <p:sldId id="299" r:id="rId11"/>
    <p:sldId id="294" r:id="rId12"/>
    <p:sldId id="295" r:id="rId13"/>
    <p:sldId id="296"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D3A7"/>
    <a:srgbClr val="C22C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52" autoAdjust="0"/>
  </p:normalViewPr>
  <p:slideViewPr>
    <p:cSldViewPr>
      <p:cViewPr varScale="1">
        <p:scale>
          <a:sx n="70" d="100"/>
          <a:sy n="70" d="100"/>
        </p:scale>
        <p:origin x="156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36046CF-D85E-4B8C-9BB2-1BCC1AA08FD4}" type="datetimeFigureOut">
              <a:rPr lang="en-AU" smtClean="0"/>
              <a:pPr/>
              <a:t>16/02/2018</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63BB88C6-ECF4-41E5-9D5B-0C7E7439ED2D}" type="slidenum">
              <a:rPr lang="en-AU" smtClean="0"/>
              <a:pPr/>
              <a:t>‹#›</a:t>
            </a:fld>
            <a:endParaRPr lang="en-AU"/>
          </a:p>
        </p:txBody>
      </p:sp>
    </p:spTree>
    <p:extLst>
      <p:ext uri="{BB962C8B-B14F-4D97-AF65-F5344CB8AC3E}">
        <p14:creationId xmlns:p14="http://schemas.microsoft.com/office/powerpoint/2010/main" val="3103473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63BB88C6-ECF4-41E5-9D5B-0C7E7439ED2D}" type="slidenum">
              <a:rPr lang="en-AU" smtClean="0"/>
              <a:pPr/>
              <a:t>1</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10</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11</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12</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13</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2</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3</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4</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5</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6</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7</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8</a:t>
            </a:fld>
            <a:endParaRPr lang="en-AU"/>
          </a:p>
        </p:txBody>
      </p:sp>
    </p:spTree>
    <p:extLst>
      <p:ext uri="{BB962C8B-B14F-4D97-AF65-F5344CB8AC3E}">
        <p14:creationId xmlns:p14="http://schemas.microsoft.com/office/powerpoint/2010/main" val="1197921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3BB88C6-ECF4-41E5-9D5B-0C7E7439ED2D}" type="slidenum">
              <a:rPr lang="en-AU" smtClean="0"/>
              <a:pPr/>
              <a:t>9</a:t>
            </a:fld>
            <a:endParaRPr lang="en-AU"/>
          </a:p>
        </p:txBody>
      </p:sp>
    </p:spTree>
    <p:extLst>
      <p:ext uri="{BB962C8B-B14F-4D97-AF65-F5344CB8AC3E}">
        <p14:creationId xmlns:p14="http://schemas.microsoft.com/office/powerpoint/2010/main" val="1197921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3191838635"/>
      </p:ext>
    </p:extLst>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3937820170"/>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5" name="Footer Placeholder 4"/>
          <p:cNvSpPr>
            <a:spLocks noGrp="1"/>
          </p:cNvSpPr>
          <p:nvPr>
            <p:ph type="ftr" sz="quarter" idx="11"/>
          </p:nvPr>
        </p:nvSpPr>
        <p:spPr/>
        <p:txBody>
          <a:bodyPr/>
          <a:lstStyle/>
          <a:p>
            <a:endParaRPr lang="en-AU" dirty="0"/>
          </a:p>
        </p:txBody>
      </p:sp>
      <p:sp>
        <p:nvSpPr>
          <p:cNvPr id="6" name="Slide Number Placeholder 5"/>
          <p:cNvSpPr>
            <a:spLocks noGrp="1"/>
          </p:cNvSpPr>
          <p:nvPr>
            <p:ph type="sldNum" sz="quarter" idx="12"/>
          </p:nvPr>
        </p:nvSpPr>
        <p:spPr/>
        <p:txBody>
          <a:bodyPr/>
          <a:lstStyle/>
          <a:p>
            <a:fld id="{944670F4-C999-4F78-BA08-A67B3E298454}" type="slidenum">
              <a:rPr lang="en-AU" smtClean="0"/>
              <a:pPr/>
              <a:t>‹#›</a:t>
            </a:fld>
            <a:endParaRPr lang="en-AU"/>
          </a:p>
        </p:txBody>
      </p:sp>
      <p:pic>
        <p:nvPicPr>
          <p:cNvPr id="1026" name="Picture 2" descr="W:\Administrative\Images &amp; Logos\Logos\SACOSS\2013 SACOSS logo suite - NEW 2013\SACOSS logo suite\FOR SACOSS USE ONLY\Logo without tagline\Word_Powerpoint\master_logo_white_notag.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372746" y="4947865"/>
            <a:ext cx="5264150" cy="2441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2536022"/>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4670F4-C999-4F78-BA08-A67B3E298454}" type="slidenum">
              <a:rPr lang="en-AU" smtClean="0"/>
              <a:pPr/>
              <a:t>‹#›</a:t>
            </a:fld>
            <a:endParaRPr lang="en-AU"/>
          </a:p>
        </p:txBody>
      </p:sp>
      <p:sp>
        <p:nvSpPr>
          <p:cNvPr id="7" name="Title 6"/>
          <p:cNvSpPr>
            <a:spLocks noGrp="1"/>
          </p:cNvSpPr>
          <p:nvPr>
            <p:ph type="title"/>
          </p:nvPr>
        </p:nvSpPr>
        <p:spPr/>
        <p:txBody>
          <a:bodyPr/>
          <a:lstStyle/>
          <a:p>
            <a:r>
              <a:rPr lang="en-US"/>
              <a:t>Click to edit Master title style</a:t>
            </a:r>
            <a:endParaRPr lang="en-AU"/>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r="67863" b="21488"/>
          <a:stretch/>
        </p:blipFill>
        <p:spPr>
          <a:xfrm>
            <a:off x="7452320" y="4941168"/>
            <a:ext cx="1691680" cy="1916832"/>
          </a:xfrm>
          <a:prstGeom prst="rect">
            <a:avLst/>
          </a:prstGeom>
        </p:spPr>
      </p:pic>
    </p:spTree>
    <p:extLst>
      <p:ext uri="{BB962C8B-B14F-4D97-AF65-F5344CB8AC3E}">
        <p14:creationId xmlns:p14="http://schemas.microsoft.com/office/powerpoint/2010/main" val="1648128027"/>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981377162"/>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2495811838"/>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275544743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2607413394"/>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1253764827"/>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2522783867"/>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BEAFE28-633F-49C8-8A45-14FDB1F1F7EA}" type="datetimeFigureOut">
              <a:rPr lang="en-AU" smtClean="0"/>
              <a:pPr/>
              <a:t>16/02/2018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944670F4-C999-4F78-BA08-A67B3E298454}" type="slidenum">
              <a:rPr lang="en-AU" smtClean="0"/>
              <a:pPr/>
              <a:t>‹#›</a:t>
            </a:fld>
            <a:endParaRPr lang="en-AU"/>
          </a:p>
        </p:txBody>
      </p:sp>
    </p:spTree>
    <p:extLst>
      <p:ext uri="{BB962C8B-B14F-4D97-AF65-F5344CB8AC3E}">
        <p14:creationId xmlns:p14="http://schemas.microsoft.com/office/powerpoint/2010/main" val="630537367"/>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22C4A"/>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AFE28-633F-49C8-8A45-14FDB1F1F7EA}" type="datetimeFigureOut">
              <a:rPr lang="en-AU" smtClean="0"/>
              <a:pPr/>
              <a:t>16/02/2018</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670F4-C999-4F78-BA08-A67B3E298454}" type="slidenum">
              <a:rPr lang="en-AU" smtClean="0"/>
              <a:pPr/>
              <a:t>‹#›</a:t>
            </a:fld>
            <a:endParaRPr lang="en-AU"/>
          </a:p>
        </p:txBody>
      </p:sp>
    </p:spTree>
    <p:extLst>
      <p:ext uri="{BB962C8B-B14F-4D97-AF65-F5344CB8AC3E}">
        <p14:creationId xmlns:p14="http://schemas.microsoft.com/office/powerpoint/2010/main" val="4057304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0562" y="3471143"/>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AU" sz="4000" dirty="0">
                <a:solidFill>
                  <a:srgbClr val="DED3A7"/>
                </a:solidFill>
                <a:latin typeface="+mn-lt"/>
                <a:ea typeface="+mn-ea"/>
                <a:cs typeface="+mn-cs"/>
              </a:rPr>
              <a:t>Exempt Customers and Dispute Resolution</a:t>
            </a:r>
          </a:p>
        </p:txBody>
      </p:sp>
      <p:sp>
        <p:nvSpPr>
          <p:cNvPr id="7" name="Subtitle 2"/>
          <p:cNvSpPr txBox="1">
            <a:spLocks/>
          </p:cNvSpPr>
          <p:nvPr/>
        </p:nvSpPr>
        <p:spPr>
          <a:xfrm>
            <a:off x="1371600" y="5092700"/>
            <a:ext cx="6400800" cy="1752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AU" sz="2000" b="1" dirty="0">
                <a:solidFill>
                  <a:schemeClr val="bg1"/>
                </a:solidFill>
              </a:rPr>
              <a:t>Jo De Silva </a:t>
            </a:r>
            <a:r>
              <a:rPr lang="en-AU" sz="2000" dirty="0">
                <a:solidFill>
                  <a:schemeClr val="bg1"/>
                </a:solidFill>
              </a:rPr>
              <a:t>South Australian Council of Social Service</a:t>
            </a:r>
          </a:p>
          <a:p>
            <a:pPr marL="0" indent="0" algn="ctr">
              <a:buNone/>
            </a:pPr>
            <a:r>
              <a:rPr lang="en-AU" sz="2000" b="1" dirty="0">
                <a:solidFill>
                  <a:schemeClr val="bg1"/>
                </a:solidFill>
              </a:rPr>
              <a:t>Bev Hughson</a:t>
            </a:r>
            <a:r>
              <a:rPr lang="en-AU" sz="2000" dirty="0">
                <a:solidFill>
                  <a:schemeClr val="bg1"/>
                </a:solidFill>
              </a:rPr>
              <a:t>, </a:t>
            </a:r>
            <a:r>
              <a:rPr lang="en-AU" sz="2000" dirty="0" err="1">
                <a:solidFill>
                  <a:schemeClr val="bg1"/>
                </a:solidFill>
              </a:rPr>
              <a:t>Darach</a:t>
            </a:r>
            <a:r>
              <a:rPr lang="en-AU" sz="2000" dirty="0">
                <a:solidFill>
                  <a:schemeClr val="bg1"/>
                </a:solidFill>
              </a:rPr>
              <a:t> Energy</a:t>
            </a:r>
            <a:endParaRPr lang="en-AU" sz="2800" dirty="0">
              <a:solidFill>
                <a:schemeClr val="bg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12" y="1018034"/>
            <a:ext cx="9180512" cy="2273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251520" y="323364"/>
            <a:ext cx="8640960" cy="400110"/>
          </a:xfrm>
          <a:prstGeom prst="rect">
            <a:avLst/>
          </a:prstGeom>
        </p:spPr>
        <p:txBody>
          <a:bodyPr wrap="square">
            <a:spAutoFit/>
          </a:bodyPr>
          <a:lstStyle/>
          <a:p>
            <a:pPr algn="ctr"/>
            <a:r>
              <a:rPr lang="en-AU" sz="2000" dirty="0">
                <a:solidFill>
                  <a:srgbClr val="DED3A7"/>
                </a:solidFill>
              </a:rPr>
              <a:t>ANZEWON Meeting, Melbourne - 22 November 2017</a:t>
            </a:r>
            <a:endParaRPr lang="en-AU" sz="2000" dirty="0">
              <a:solidFill>
                <a:schemeClr val="bg1"/>
              </a:solidFill>
            </a:endParaRPr>
          </a:p>
        </p:txBody>
      </p:sp>
    </p:spTree>
    <p:extLst>
      <p:ext uri="{BB962C8B-B14F-4D97-AF65-F5344CB8AC3E}">
        <p14:creationId xmlns:p14="http://schemas.microsoft.com/office/powerpoint/2010/main" val="1649003479"/>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SACOSS View on AEMC Draft</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AEMC’s emphasis on promoting competition, while appropriate at a broader energy policy level, does not adequately address the more specific issues facing small embedded network consumers</a:t>
            </a:r>
          </a:p>
          <a:p>
            <a:pPr>
              <a:buClr>
                <a:srgbClr val="DED3A7"/>
              </a:buClr>
            </a:pPr>
            <a:r>
              <a:rPr lang="en-AU" sz="2800" dirty="0">
                <a:solidFill>
                  <a:schemeClr val="bg1"/>
                </a:solidFill>
                <a:latin typeface="Calibri" panose="020F0502020204030204" pitchFamily="34" charset="0"/>
              </a:rPr>
              <a:t>Minimum conditions after the regulatory instruments are in place</a:t>
            </a:r>
          </a:p>
          <a:p>
            <a:pPr>
              <a:buClr>
                <a:srgbClr val="DED3A7"/>
              </a:buClr>
            </a:pPr>
            <a:r>
              <a:rPr lang="en-AU" sz="2800" dirty="0">
                <a:solidFill>
                  <a:schemeClr val="bg1"/>
                </a:solidFill>
                <a:latin typeface="Calibri" panose="020F0502020204030204" pitchFamily="34" charset="0"/>
              </a:rPr>
              <a:t>Issues arising during the interim period and for grandfathered embedded network sites and new exempt small customers</a:t>
            </a: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7761880"/>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Interim Issues</a:t>
            </a:r>
          </a:p>
        </p:txBody>
      </p:sp>
      <p:sp>
        <p:nvSpPr>
          <p:cNvPr id="3" name="Content Placeholder 2"/>
          <p:cNvSpPr>
            <a:spLocks noGrp="1"/>
          </p:cNvSpPr>
          <p:nvPr>
            <p:ph idx="1"/>
          </p:nvPr>
        </p:nvSpPr>
        <p:spPr>
          <a:xfrm>
            <a:off x="467544" y="1412776"/>
            <a:ext cx="8229600" cy="5040560"/>
          </a:xfrm>
        </p:spPr>
        <p:txBody>
          <a:bodyPr>
            <a:normAutofit fontScale="47500" lnSpcReduction="20000"/>
          </a:bodyPr>
          <a:lstStyle/>
          <a:p>
            <a:pPr>
              <a:buClr>
                <a:srgbClr val="DED3A7"/>
              </a:buClr>
            </a:pPr>
            <a:r>
              <a:rPr lang="en-AU" sz="3300" dirty="0">
                <a:solidFill>
                  <a:schemeClr val="bg1"/>
                </a:solidFill>
                <a:latin typeface="Calibri" panose="020F0502020204030204" pitchFamily="34" charset="0"/>
              </a:rPr>
              <a:t>The likelihood that there will be significant increases in the number and complexity of embedded network and on-selling arrangements in the interim period.</a:t>
            </a:r>
          </a:p>
          <a:p>
            <a:pPr>
              <a:buClr>
                <a:srgbClr val="DED3A7"/>
              </a:buClr>
            </a:pPr>
            <a:r>
              <a:rPr lang="en-AU" sz="3300" dirty="0">
                <a:solidFill>
                  <a:schemeClr val="bg1"/>
                </a:solidFill>
                <a:latin typeface="Calibri" panose="020F0502020204030204" pitchFamily="34" charset="0"/>
              </a:rPr>
              <a:t>The growth in brownfield conversions, with the potential loss of access to retail competition and consumer protections and further concern with the EIC process associated with these conversions. </a:t>
            </a:r>
          </a:p>
          <a:p>
            <a:pPr>
              <a:buClr>
                <a:srgbClr val="DED3A7"/>
              </a:buClr>
            </a:pPr>
            <a:r>
              <a:rPr lang="en-AU" sz="3300" dirty="0">
                <a:solidFill>
                  <a:schemeClr val="bg1"/>
                </a:solidFill>
                <a:latin typeface="Calibri" panose="020F0502020204030204" pitchFamily="34" charset="0"/>
              </a:rPr>
              <a:t>Similarly, the prospect of growth in the third party service provider model for embedded network operator and on-selling sites, making it difficult to identify who is accountable for non-compliance with the conditions of exemption.</a:t>
            </a:r>
          </a:p>
          <a:p>
            <a:pPr>
              <a:buClr>
                <a:srgbClr val="DED3A7"/>
              </a:buClr>
            </a:pPr>
            <a:r>
              <a:rPr lang="en-AU" sz="3300" dirty="0">
                <a:solidFill>
                  <a:schemeClr val="bg1"/>
                </a:solidFill>
                <a:latin typeface="Calibri" panose="020F0502020204030204" pitchFamily="34" charset="0"/>
              </a:rPr>
              <a:t>Existing authorised retailers are currently supplying energy services to embedded network customers but are not subject to either the retail exemption requirements or to requirements on authorised retailers. The submission cited examples of third parties applying for and being granted retail authorisation under limited set of obligations with the stated intention of only servicing embedded network customers.  </a:t>
            </a:r>
          </a:p>
          <a:p>
            <a:pPr>
              <a:buClr>
                <a:srgbClr val="DED3A7"/>
              </a:buClr>
            </a:pPr>
            <a:r>
              <a:rPr lang="en-AU" sz="3300" dirty="0">
                <a:solidFill>
                  <a:schemeClr val="bg1"/>
                </a:solidFill>
                <a:latin typeface="Calibri" panose="020F0502020204030204" pitchFamily="34" charset="0"/>
              </a:rPr>
              <a:t>The lack of clarity in the AEMC’s Draft Report about how all the grandfathered arrangements will operate both before and after the legislative changes. For instance, will there be extension of the AER’s Retail guideline in the interim period that will expand consumer protections and access to dispute resolution. </a:t>
            </a:r>
          </a:p>
          <a:p>
            <a:pPr>
              <a:buClr>
                <a:srgbClr val="DED3A7"/>
              </a:buClr>
            </a:pPr>
            <a:r>
              <a:rPr lang="en-AU" sz="3300" dirty="0">
                <a:solidFill>
                  <a:schemeClr val="bg1"/>
                </a:solidFill>
                <a:latin typeface="Calibri" panose="020F0502020204030204" pitchFamily="34" charset="0"/>
              </a:rPr>
              <a:t>The lack of clarity around the implications of changing from site specific exemption approvals under the AER’s current framework, to the generic authorisation of new retailers by the AER. </a:t>
            </a:r>
          </a:p>
          <a:p>
            <a:pPr>
              <a:buClr>
                <a:srgbClr val="DED3A7"/>
              </a:buClr>
            </a:pPr>
            <a:r>
              <a:rPr lang="en-AU" sz="3300" dirty="0">
                <a:solidFill>
                  <a:schemeClr val="bg1"/>
                </a:solidFill>
                <a:latin typeface="Calibri" panose="020F0502020204030204" pitchFamily="34" charset="0"/>
              </a:rPr>
              <a:t>The continuation of access to the exemption framework for new, smaller embedded networks where the costs of becoming a registered network operator or authorised retailer exceed the potential benefits; should the AER’s exemption guidelines reflect the additional vulnerability of consumers in these sites. </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525483"/>
      </p:ext>
    </p:extLst>
  </p:cSld>
  <p:clrMapOvr>
    <a:masterClrMapping/>
  </p:clrMapOvr>
  <p:transition spd="slow">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Likely Consumer Issues</a:t>
            </a:r>
          </a:p>
        </p:txBody>
      </p:sp>
      <p:sp>
        <p:nvSpPr>
          <p:cNvPr id="3" name="Content Placeholder 2"/>
          <p:cNvSpPr>
            <a:spLocks noGrp="1"/>
          </p:cNvSpPr>
          <p:nvPr>
            <p:ph idx="1"/>
          </p:nvPr>
        </p:nvSpPr>
        <p:spPr>
          <a:xfrm>
            <a:off x="467544" y="1412776"/>
            <a:ext cx="8229600" cy="5040560"/>
          </a:xfrm>
        </p:spPr>
        <p:txBody>
          <a:bodyPr>
            <a:normAutofit fontScale="92500" lnSpcReduction="10000"/>
          </a:bodyPr>
          <a:lstStyle/>
          <a:p>
            <a:pPr>
              <a:buClr>
                <a:srgbClr val="DED3A7"/>
              </a:buClr>
            </a:pPr>
            <a:r>
              <a:rPr lang="en-AU" sz="3300" dirty="0">
                <a:solidFill>
                  <a:schemeClr val="bg1"/>
                </a:solidFill>
                <a:latin typeface="Calibri" panose="020F0502020204030204" pitchFamily="34" charset="0"/>
              </a:rPr>
              <a:t>Explicit informed consent, particularly for brownfield conversions</a:t>
            </a:r>
          </a:p>
          <a:p>
            <a:pPr>
              <a:buClr>
                <a:srgbClr val="DED3A7"/>
              </a:buClr>
            </a:pPr>
            <a:r>
              <a:rPr lang="en-AU" sz="3300" dirty="0">
                <a:solidFill>
                  <a:schemeClr val="bg1"/>
                </a:solidFill>
                <a:latin typeface="Calibri" panose="020F0502020204030204" pitchFamily="34" charset="0"/>
              </a:rPr>
              <a:t>Pricing arrangements </a:t>
            </a:r>
          </a:p>
          <a:p>
            <a:pPr>
              <a:buClr>
                <a:srgbClr val="DED3A7"/>
              </a:buClr>
            </a:pPr>
            <a:r>
              <a:rPr lang="en-AU" sz="3300" dirty="0">
                <a:solidFill>
                  <a:schemeClr val="bg1"/>
                </a:solidFill>
                <a:latin typeface="Calibri" panose="020F0502020204030204" pitchFamily="34" charset="0"/>
              </a:rPr>
              <a:t>Metering and billing arrangements</a:t>
            </a:r>
          </a:p>
          <a:p>
            <a:pPr>
              <a:buClr>
                <a:srgbClr val="DED3A7"/>
              </a:buClr>
            </a:pPr>
            <a:r>
              <a:rPr lang="en-AU" sz="3300" dirty="0">
                <a:solidFill>
                  <a:schemeClr val="bg1"/>
                </a:solidFill>
                <a:latin typeface="Calibri" panose="020F0502020204030204" pitchFamily="34" charset="0"/>
              </a:rPr>
              <a:t>Information provision on terms and conditions of supply</a:t>
            </a:r>
          </a:p>
          <a:p>
            <a:pPr>
              <a:buClr>
                <a:srgbClr val="DED3A7"/>
              </a:buClr>
            </a:pPr>
            <a:r>
              <a:rPr lang="en-AU" sz="3300" dirty="0">
                <a:solidFill>
                  <a:schemeClr val="bg1"/>
                </a:solidFill>
                <a:latin typeface="Calibri" panose="020F0502020204030204" pitchFamily="34" charset="0"/>
              </a:rPr>
              <a:t>Coercive behaviour such as threats to accommodation</a:t>
            </a:r>
          </a:p>
          <a:p>
            <a:pPr>
              <a:buClr>
                <a:srgbClr val="DED3A7"/>
              </a:buClr>
            </a:pPr>
            <a:r>
              <a:rPr lang="en-AU" sz="3300" dirty="0">
                <a:solidFill>
                  <a:schemeClr val="bg1"/>
                </a:solidFill>
                <a:latin typeface="Calibri" panose="020F0502020204030204" pitchFamily="34" charset="0"/>
              </a:rPr>
              <a:t>Limiting access to competitive retail offers </a:t>
            </a:r>
          </a:p>
          <a:p>
            <a:pPr>
              <a:buClr>
                <a:srgbClr val="DED3A7"/>
              </a:buClr>
            </a:pPr>
            <a:r>
              <a:rPr lang="en-AU" sz="3300" dirty="0">
                <a:solidFill>
                  <a:schemeClr val="bg1"/>
                </a:solidFill>
                <a:latin typeface="Calibri" panose="020F0502020204030204" pitchFamily="34" charset="0"/>
              </a:rPr>
              <a:t>Activities of third party service providers</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893431"/>
      </p:ext>
    </p:extLst>
  </p:cSld>
  <p:clrMapOvr>
    <a:masterClrMapping/>
  </p:clrMapOvr>
  <p:transition spd="slow">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Conclusions</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Important role for the Ombudsman in being the ultimate independent arbiter of disputes between customers and the provider of embedded network services</a:t>
            </a:r>
          </a:p>
          <a:p>
            <a:pPr>
              <a:buClr>
                <a:srgbClr val="DED3A7"/>
              </a:buClr>
            </a:pPr>
            <a:r>
              <a:rPr lang="en-AU" sz="2800" dirty="0">
                <a:solidFill>
                  <a:schemeClr val="bg1"/>
                </a:solidFill>
                <a:latin typeface="Calibri" panose="020F0502020204030204" pitchFamily="34" charset="0"/>
              </a:rPr>
              <a:t>Investigating a number of these issues may be a complex task for the Ombudsman</a:t>
            </a:r>
          </a:p>
          <a:p>
            <a:pPr>
              <a:buClr>
                <a:srgbClr val="DED3A7"/>
              </a:buClr>
            </a:pPr>
            <a:r>
              <a:rPr lang="en-AU" sz="2800" dirty="0">
                <a:solidFill>
                  <a:schemeClr val="bg1"/>
                </a:solidFill>
                <a:latin typeface="Calibri" panose="020F0502020204030204" pitchFamily="34" charset="0"/>
              </a:rPr>
              <a:t>Changes need to be clearly promoted to potential users of the Ombudsman services</a:t>
            </a:r>
          </a:p>
          <a:p>
            <a:pPr>
              <a:buClr>
                <a:srgbClr val="DED3A7"/>
              </a:buClr>
            </a:pPr>
            <a:r>
              <a:rPr lang="en-AU" sz="2800" dirty="0">
                <a:solidFill>
                  <a:schemeClr val="bg1"/>
                </a:solidFill>
                <a:latin typeface="Calibri" panose="020F0502020204030204" pitchFamily="34" charset="0"/>
              </a:rPr>
              <a:t>Ombudsman can wield both the ‘carrot and </a:t>
            </a:r>
          </a:p>
          <a:p>
            <a:pPr marL="0" indent="0">
              <a:buClr>
                <a:srgbClr val="DED3A7"/>
              </a:buClr>
              <a:buNone/>
            </a:pPr>
            <a:r>
              <a:rPr lang="en-AU" sz="2800" dirty="0">
                <a:solidFill>
                  <a:schemeClr val="bg1"/>
                </a:solidFill>
                <a:latin typeface="Calibri" panose="020F0502020204030204" pitchFamily="34" charset="0"/>
              </a:rPr>
              <a:t>	the stick’</a:t>
            </a: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82435"/>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143000"/>
          </a:xfrm>
        </p:spPr>
        <p:txBody>
          <a:bodyPr>
            <a:normAutofit/>
          </a:bodyPr>
          <a:lstStyle/>
          <a:p>
            <a:r>
              <a:rPr lang="en-AU" dirty="0">
                <a:solidFill>
                  <a:srgbClr val="DED3A7"/>
                </a:solidFill>
                <a:latin typeface="+mn-lt"/>
              </a:rPr>
              <a:t>Presentation Overview</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Summary of situation these customers are facing</a:t>
            </a:r>
          </a:p>
          <a:p>
            <a:pPr>
              <a:buClr>
                <a:srgbClr val="DED3A7"/>
              </a:buClr>
            </a:pPr>
            <a:r>
              <a:rPr lang="en-AU" sz="2800" dirty="0">
                <a:solidFill>
                  <a:schemeClr val="bg1"/>
                </a:solidFill>
                <a:latin typeface="Calibri" panose="020F0502020204030204" pitchFamily="34" charset="0"/>
              </a:rPr>
              <a:t>Review of the changing framework:</a:t>
            </a:r>
          </a:p>
          <a:p>
            <a:pPr lvl="1">
              <a:buClr>
                <a:srgbClr val="DED3A7"/>
              </a:buClr>
            </a:pPr>
            <a:r>
              <a:rPr lang="en-AU" sz="2400" dirty="0">
                <a:solidFill>
                  <a:schemeClr val="bg1"/>
                </a:solidFill>
                <a:latin typeface="Calibri" panose="020F0502020204030204" pitchFamily="34" charset="0"/>
              </a:rPr>
              <a:t>recent AEMC market review</a:t>
            </a:r>
          </a:p>
          <a:p>
            <a:pPr lvl="1">
              <a:buClr>
                <a:srgbClr val="DED3A7"/>
              </a:buClr>
            </a:pPr>
            <a:r>
              <a:rPr lang="en-AU" sz="2400" dirty="0">
                <a:solidFill>
                  <a:schemeClr val="bg1"/>
                </a:solidFill>
                <a:latin typeface="Calibri" panose="020F0502020204030204" pitchFamily="34" charset="0"/>
              </a:rPr>
              <a:t>the AER reviews of the exemption guidelines</a:t>
            </a:r>
          </a:p>
          <a:p>
            <a:pPr>
              <a:buClr>
                <a:srgbClr val="DED3A7"/>
              </a:buClr>
            </a:pPr>
            <a:r>
              <a:rPr lang="en-AU" sz="2800" dirty="0">
                <a:solidFill>
                  <a:schemeClr val="bg1"/>
                </a:solidFill>
                <a:latin typeface="Calibri" panose="020F0502020204030204" pitchFamily="34" charset="0"/>
              </a:rPr>
              <a:t>Conclusions</a:t>
            </a: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5543657"/>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fontScale="90000"/>
          </a:bodyPr>
          <a:lstStyle/>
          <a:p>
            <a:r>
              <a:rPr lang="en-AU" dirty="0">
                <a:solidFill>
                  <a:srgbClr val="DED3A7"/>
                </a:solidFill>
                <a:latin typeface="+mn-lt"/>
              </a:rPr>
              <a:t>Appropriate External Dispute Resolution</a:t>
            </a:r>
          </a:p>
        </p:txBody>
      </p:sp>
      <p:sp>
        <p:nvSpPr>
          <p:cNvPr id="3" name="Content Placeholder 2"/>
          <p:cNvSpPr>
            <a:spLocks noGrp="1"/>
          </p:cNvSpPr>
          <p:nvPr>
            <p:ph idx="1"/>
          </p:nvPr>
        </p:nvSpPr>
        <p:spPr>
          <a:xfrm>
            <a:off x="467544" y="1412776"/>
            <a:ext cx="8229600" cy="5040560"/>
          </a:xfrm>
        </p:spPr>
        <p:txBody>
          <a:bodyPr>
            <a:normAutofit fontScale="62500" lnSpcReduction="20000"/>
          </a:bodyPr>
          <a:lstStyle/>
          <a:p>
            <a:pPr>
              <a:buClr>
                <a:srgbClr val="DED3A7"/>
              </a:buClr>
            </a:pPr>
            <a:r>
              <a:rPr lang="en-AU" sz="3400" dirty="0">
                <a:solidFill>
                  <a:schemeClr val="bg1"/>
                </a:solidFill>
                <a:latin typeface="Calibri" panose="020F0502020204030204" pitchFamily="34" charset="0"/>
              </a:rPr>
              <a:t>Other dispute resolution avenues available are more formal / legal, more costly, less accessible and do not have expertise in resolving energy and water disputes</a:t>
            </a:r>
          </a:p>
          <a:p>
            <a:pPr>
              <a:buClr>
                <a:srgbClr val="DED3A7"/>
              </a:buClr>
            </a:pPr>
            <a:r>
              <a:rPr lang="en-AU" sz="3400" dirty="0">
                <a:solidFill>
                  <a:schemeClr val="bg1"/>
                </a:solidFill>
                <a:latin typeface="Calibri" panose="020F0502020204030204" pitchFamily="34" charset="0"/>
              </a:rPr>
              <a:t>Ombudsman schemes use flexible dispute resolution mechanisms (investigation, conciliation and mediation) which is more appropriate for vulnerable customers</a:t>
            </a:r>
          </a:p>
          <a:p>
            <a:pPr>
              <a:buClr>
                <a:srgbClr val="DED3A7"/>
              </a:buClr>
            </a:pPr>
            <a:r>
              <a:rPr lang="en-AU" sz="3400" dirty="0">
                <a:solidFill>
                  <a:schemeClr val="bg1"/>
                </a:solidFill>
                <a:latin typeface="Calibri" panose="020F0502020204030204" pitchFamily="34" charset="0"/>
              </a:rPr>
              <a:t>Ombudsman schemes play an important role in the energy sector, operating as a check and balance, producing reports and submissions which influence policy</a:t>
            </a:r>
          </a:p>
          <a:p>
            <a:pPr>
              <a:buClr>
                <a:srgbClr val="DED3A7"/>
              </a:buClr>
            </a:pPr>
            <a:r>
              <a:rPr lang="en-AU" sz="3400" dirty="0">
                <a:solidFill>
                  <a:schemeClr val="bg1"/>
                </a:solidFill>
                <a:latin typeface="Calibri" panose="020F0502020204030204" pitchFamily="34" charset="0"/>
              </a:rPr>
              <a:t>Ombudsman schemes undertake extensive outreach work, connecting with communities, improving communication and understanding of energy entities and customer concerns</a:t>
            </a:r>
          </a:p>
          <a:p>
            <a:pPr>
              <a:buClr>
                <a:srgbClr val="DED3A7"/>
              </a:buClr>
            </a:pPr>
            <a:r>
              <a:rPr lang="en-AU" sz="3400" dirty="0">
                <a:solidFill>
                  <a:schemeClr val="bg1"/>
                </a:solidFill>
                <a:latin typeface="Calibri" panose="020F0502020204030204" pitchFamily="34" charset="0"/>
              </a:rPr>
              <a:t>The membership and fee structures can be amended to cater to the various capacities of exempt entities (noting the aim of no cross-subsidisation among members) </a:t>
            </a:r>
          </a:p>
          <a:p>
            <a:pPr>
              <a:buClr>
                <a:srgbClr val="DED3A7"/>
              </a:buClr>
            </a:pPr>
            <a:r>
              <a:rPr lang="en-AU" sz="3400" dirty="0">
                <a:solidFill>
                  <a:schemeClr val="bg1"/>
                </a:solidFill>
                <a:latin typeface="Calibri" panose="020F0502020204030204" pitchFamily="34" charset="0"/>
              </a:rPr>
              <a:t>Where consumers have access to ombudsman schemes, </a:t>
            </a:r>
          </a:p>
          <a:p>
            <a:pPr marL="0" indent="0">
              <a:buClr>
                <a:srgbClr val="DED3A7"/>
              </a:buClr>
              <a:buNone/>
            </a:pPr>
            <a:r>
              <a:rPr lang="en-AU" sz="3400" dirty="0">
                <a:solidFill>
                  <a:schemeClr val="bg1"/>
                </a:solidFill>
                <a:latin typeface="Calibri" panose="020F0502020204030204" pitchFamily="34" charset="0"/>
              </a:rPr>
              <a:t>	there is a reduced need for further regulation</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009938"/>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Consumer Issues</a:t>
            </a:r>
          </a:p>
        </p:txBody>
      </p:sp>
      <p:sp>
        <p:nvSpPr>
          <p:cNvPr id="3" name="Content Placeholder 2"/>
          <p:cNvSpPr>
            <a:spLocks noGrp="1"/>
          </p:cNvSpPr>
          <p:nvPr>
            <p:ph idx="1"/>
          </p:nvPr>
        </p:nvSpPr>
        <p:spPr>
          <a:xfrm>
            <a:off x="467544" y="1412776"/>
            <a:ext cx="8229600" cy="5040560"/>
          </a:xfrm>
        </p:spPr>
        <p:txBody>
          <a:bodyPr>
            <a:normAutofit lnSpcReduction="10000"/>
          </a:bodyPr>
          <a:lstStyle/>
          <a:p>
            <a:pPr>
              <a:buClr>
                <a:srgbClr val="DED3A7"/>
              </a:buClr>
            </a:pPr>
            <a:r>
              <a:rPr lang="en-AU" sz="2800" dirty="0">
                <a:solidFill>
                  <a:schemeClr val="bg1"/>
                </a:solidFill>
                <a:latin typeface="Calibri" panose="020F0502020204030204" pitchFamily="34" charset="0"/>
              </a:rPr>
              <a:t>Unexplained variations on the amount payable on the bill, even when the resident believed their consumption patterns have not changed;</a:t>
            </a:r>
          </a:p>
          <a:p>
            <a:pPr>
              <a:buClr>
                <a:srgbClr val="DED3A7"/>
              </a:buClr>
            </a:pPr>
            <a:r>
              <a:rPr lang="en-AU" sz="2800" dirty="0">
                <a:solidFill>
                  <a:schemeClr val="bg1"/>
                </a:solidFill>
                <a:latin typeface="Calibri" panose="020F0502020204030204" pitchFamily="34" charset="0"/>
              </a:rPr>
              <a:t>A lack of transparency on charges – residents are not always notified when arrangements change and there is no transparency if formal reductions (</a:t>
            </a:r>
            <a:r>
              <a:rPr lang="en-AU" sz="2800" dirty="0" err="1">
                <a:solidFill>
                  <a:schemeClr val="bg1"/>
                </a:solidFill>
                <a:latin typeface="Calibri" panose="020F0502020204030204" pitchFamily="34" charset="0"/>
              </a:rPr>
              <a:t>ie</a:t>
            </a:r>
            <a:r>
              <a:rPr lang="en-AU" sz="2800" dirty="0">
                <a:solidFill>
                  <a:schemeClr val="bg1"/>
                </a:solidFill>
                <a:latin typeface="Calibri" panose="020F0502020204030204" pitchFamily="34" charset="0"/>
              </a:rPr>
              <a:t> abolition of the carbon tax) are being passed on to residents;</a:t>
            </a:r>
          </a:p>
          <a:p>
            <a:pPr>
              <a:buClr>
                <a:srgbClr val="DED3A7"/>
              </a:buClr>
            </a:pPr>
            <a:r>
              <a:rPr lang="en-AU" sz="2800" dirty="0">
                <a:solidFill>
                  <a:schemeClr val="bg1"/>
                </a:solidFill>
                <a:latin typeface="Calibri" panose="020F0502020204030204" pitchFamily="34" charset="0"/>
              </a:rPr>
              <a:t>The meters are just read by someone employed in the park office. The person just opens the door to the meter box, looks in and walks on. It doesn’t look like they are recording the meter reading.</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203291"/>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AEMC Work Streams</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Power of Choice (Expanding Competition in Metering and Related Services) rule change program</a:t>
            </a:r>
          </a:p>
          <a:p>
            <a:pPr>
              <a:buClr>
                <a:srgbClr val="DED3A7"/>
              </a:buClr>
            </a:pPr>
            <a:r>
              <a:rPr lang="en-AU" sz="2800" dirty="0">
                <a:solidFill>
                  <a:schemeClr val="bg1"/>
                </a:solidFill>
                <a:latin typeface="Calibri" panose="020F0502020204030204" pitchFamily="34" charset="0"/>
              </a:rPr>
              <a:t>National Electricity Amendment (Embedded Networks) Rule 2015</a:t>
            </a:r>
          </a:p>
          <a:p>
            <a:pPr>
              <a:buClr>
                <a:srgbClr val="DED3A7"/>
              </a:buClr>
            </a:pPr>
            <a:r>
              <a:rPr lang="en-AU" sz="2800" dirty="0">
                <a:solidFill>
                  <a:schemeClr val="bg1"/>
                </a:solidFill>
                <a:latin typeface="Calibri" panose="020F0502020204030204" pitchFamily="34" charset="0"/>
              </a:rPr>
              <a:t>Review of regulatory arrangements for embedded networks 2017</a:t>
            </a:r>
          </a:p>
          <a:p>
            <a:pPr>
              <a:buClr>
                <a:srgbClr val="DED3A7"/>
              </a:buClr>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6978362"/>
      </p:ext>
    </p:extLst>
  </p:cSld>
  <p:clrMapOvr>
    <a:masterClrMapping/>
  </p:clrMapOvr>
  <p:transition spd="slow">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SACOSS Concerns</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Over 200,000 residential and commercial customers are now embedded network customers </a:t>
            </a:r>
          </a:p>
          <a:p>
            <a:pPr>
              <a:buClr>
                <a:srgbClr val="DED3A7"/>
              </a:buClr>
            </a:pPr>
            <a:r>
              <a:rPr lang="en-AU" sz="2800" dirty="0">
                <a:solidFill>
                  <a:schemeClr val="bg1"/>
                </a:solidFill>
                <a:latin typeface="Calibri" panose="020F0502020204030204" pitchFamily="34" charset="0"/>
              </a:rPr>
              <a:t>Outcome undermines the underlying principles of the energy retail market as captured in, for instance, the National Competition Policy Agreements, the Australian Energy Market Agreement and the National Energy Consumer Framework</a:t>
            </a:r>
          </a:p>
          <a:p>
            <a:pPr>
              <a:buClr>
                <a:srgbClr val="DED3A7"/>
              </a:buClr>
            </a:pPr>
            <a:r>
              <a:rPr lang="en-AU" sz="2800" dirty="0">
                <a:solidFill>
                  <a:schemeClr val="bg1"/>
                </a:solidFill>
                <a:latin typeface="Calibri" panose="020F0502020204030204" pitchFamily="34" charset="0"/>
              </a:rPr>
              <a:t>The lack of effective monitoring and reporting and of a strong independent dispute resolution mechanism, such as an Energy Ombudsman, undermines the intent of the AER guidelines</a:t>
            </a: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3185731"/>
      </p:ext>
    </p:extLst>
  </p:cSld>
  <p:clrMapOvr>
    <a:masterClrMapping/>
  </p:clrMapOvr>
  <p:transition spd="slow">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Consumer Protection Principle</a:t>
            </a:r>
          </a:p>
        </p:txBody>
      </p:sp>
      <p:sp>
        <p:nvSpPr>
          <p:cNvPr id="3" name="Content Placeholder 2"/>
          <p:cNvSpPr>
            <a:spLocks noGrp="1"/>
          </p:cNvSpPr>
          <p:nvPr>
            <p:ph idx="1"/>
          </p:nvPr>
        </p:nvSpPr>
        <p:spPr>
          <a:xfrm>
            <a:off x="467544" y="1412776"/>
            <a:ext cx="8229600" cy="5040560"/>
          </a:xfrm>
        </p:spPr>
        <p:txBody>
          <a:bodyPr>
            <a:normAutofit fontScale="92500"/>
          </a:bodyPr>
          <a:lstStyle/>
          <a:p>
            <a:pPr marL="0" indent="0">
              <a:buClr>
                <a:srgbClr val="DED3A7"/>
              </a:buClr>
              <a:buNone/>
            </a:pPr>
            <a:r>
              <a:rPr lang="en-AU" sz="2800" dirty="0">
                <a:solidFill>
                  <a:schemeClr val="bg1"/>
                </a:solidFill>
                <a:latin typeface="Calibri" panose="020F0502020204030204" pitchFamily="34" charset="0"/>
              </a:rPr>
              <a:t>Our starting proposition is that energy is an essential service and all energy consumers should generally receive the benefit of the same core set of consumer protections</a:t>
            </a:r>
          </a:p>
          <a:p>
            <a:pPr>
              <a:buClr>
                <a:srgbClr val="DED3A7"/>
              </a:buClr>
            </a:pPr>
            <a:endParaRPr lang="en-AU" sz="2800" dirty="0">
              <a:solidFill>
                <a:schemeClr val="bg1"/>
              </a:solidFill>
              <a:latin typeface="Calibri" panose="020F0502020204030204" pitchFamily="34" charset="0"/>
            </a:endParaRPr>
          </a:p>
          <a:p>
            <a:pPr>
              <a:buClr>
                <a:srgbClr val="DED3A7"/>
              </a:buClr>
            </a:pPr>
            <a:r>
              <a:rPr lang="en-AU" sz="2800" dirty="0">
                <a:solidFill>
                  <a:schemeClr val="bg1"/>
                </a:solidFill>
                <a:latin typeface="Calibri" panose="020F0502020204030204" pitchFamily="34" charset="0"/>
              </a:rPr>
              <a:t>Any differences in the level of consumer protections a customer receives should be based on the nature of the service and the needs of the consumer, not the business model of their supplier</a:t>
            </a:r>
          </a:p>
          <a:p>
            <a:pPr marL="0" indent="0">
              <a:buClr>
                <a:srgbClr val="DED3A7"/>
              </a:buClr>
              <a:buNone/>
            </a:pPr>
            <a:endParaRPr lang="en-AU" sz="2800" dirty="0">
              <a:solidFill>
                <a:schemeClr val="bg1"/>
              </a:solidFill>
              <a:latin typeface="Calibri" panose="020F0502020204030204" pitchFamily="34" charset="0"/>
            </a:endParaRPr>
          </a:p>
          <a:p>
            <a:pPr>
              <a:buClr>
                <a:srgbClr val="DED3A7"/>
              </a:buClr>
            </a:pPr>
            <a:r>
              <a:rPr lang="en-AU" sz="2800" dirty="0">
                <a:solidFill>
                  <a:schemeClr val="bg1"/>
                </a:solidFill>
                <a:latin typeface="Calibri" panose="020F0502020204030204" pitchFamily="34" charset="0"/>
              </a:rPr>
              <a:t>Access to effective retail competition is also a key consumer protection</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8877609"/>
      </p:ext>
    </p:extLst>
  </p:cSld>
  <p:clrMapOvr>
    <a:masterClrMapping/>
  </p:clrMapOvr>
  <p:transition spd="slow">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AEMC Objectives</a:t>
            </a:r>
          </a:p>
        </p:txBody>
      </p:sp>
      <p:sp>
        <p:nvSpPr>
          <p:cNvPr id="3" name="Content Placeholder 2"/>
          <p:cNvSpPr>
            <a:spLocks noGrp="1"/>
          </p:cNvSpPr>
          <p:nvPr>
            <p:ph idx="1"/>
          </p:nvPr>
        </p:nvSpPr>
        <p:spPr>
          <a:xfrm>
            <a:off x="467544" y="1412776"/>
            <a:ext cx="8229600" cy="5040560"/>
          </a:xfrm>
        </p:spPr>
        <p:txBody>
          <a:bodyPr>
            <a:normAutofit/>
          </a:bodyPr>
          <a:lstStyle/>
          <a:p>
            <a:pPr>
              <a:buClr>
                <a:srgbClr val="DED3A7"/>
              </a:buClr>
            </a:pPr>
            <a:r>
              <a:rPr lang="en-AU" sz="2800" dirty="0">
                <a:solidFill>
                  <a:schemeClr val="bg1"/>
                </a:solidFill>
                <a:latin typeface="Calibri" panose="020F0502020204030204" pitchFamily="34" charset="0"/>
              </a:rPr>
              <a:t>Improving access to retail competition in legacy embedded networks to the extent possible by ensuring both on-market and off-market customers in embedded networks are linked via registered NMIs to the retail competitive market systems</a:t>
            </a:r>
          </a:p>
          <a:p>
            <a:pPr>
              <a:buClr>
                <a:srgbClr val="DED3A7"/>
              </a:buClr>
            </a:pPr>
            <a:r>
              <a:rPr lang="en-AU" sz="2800" dirty="0">
                <a:solidFill>
                  <a:schemeClr val="bg1"/>
                </a:solidFill>
                <a:latin typeface="Calibri" panose="020F0502020204030204" pitchFamily="34" charset="0"/>
              </a:rPr>
              <a:t>Elevating embedded networks into the national regulatory and competitive market framework</a:t>
            </a:r>
          </a:p>
          <a:p>
            <a:pPr>
              <a:buClr>
                <a:srgbClr val="DED3A7"/>
              </a:buClr>
            </a:pPr>
            <a:r>
              <a:rPr lang="en-AU" sz="2800" dirty="0">
                <a:solidFill>
                  <a:schemeClr val="bg1"/>
                </a:solidFill>
                <a:latin typeface="Calibri" panose="020F0502020204030204" pitchFamily="34" charset="0"/>
              </a:rPr>
              <a:t>Ensuring better consumer protections for new and legacy embedded networks, and making the NERL and the NERR effective for embedded network customers supplied by an authorised retailer</a:t>
            </a:r>
          </a:p>
          <a:p>
            <a:pPr marL="0" indent="0">
              <a:buClr>
                <a:srgbClr val="DED3A7"/>
              </a:buClr>
              <a:buNone/>
            </a:pPr>
            <a:endParaRPr lang="en-AU" sz="2800" dirty="0">
              <a:solidFill>
                <a:schemeClr val="bg1"/>
              </a:solidFill>
              <a:latin typeface="Calibri" panose="020F0502020204030204" pitchFamily="34" charset="0"/>
            </a:endParaRP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3608790"/>
      </p:ext>
    </p:extLst>
  </p:cSld>
  <p:clrMapOvr>
    <a:masterClrMapping/>
  </p:clrMapOvr>
  <p:transition spd="slow">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568952" cy="1143000"/>
          </a:xfrm>
        </p:spPr>
        <p:txBody>
          <a:bodyPr>
            <a:normAutofit/>
          </a:bodyPr>
          <a:lstStyle/>
          <a:p>
            <a:r>
              <a:rPr lang="en-AU" dirty="0">
                <a:solidFill>
                  <a:srgbClr val="DED3A7"/>
                </a:solidFill>
                <a:latin typeface="+mn-lt"/>
              </a:rPr>
              <a:t>AEMC Draft Recommendations</a:t>
            </a:r>
          </a:p>
        </p:txBody>
      </p:sp>
      <p:cxnSp>
        <p:nvCxnSpPr>
          <p:cNvPr id="5" name="Straight Connector 4"/>
          <p:cNvCxnSpPr/>
          <p:nvPr/>
        </p:nvCxnSpPr>
        <p:spPr>
          <a:xfrm>
            <a:off x="-36512" y="1052736"/>
            <a:ext cx="6156176" cy="0"/>
          </a:xfrm>
          <a:prstGeom prst="line">
            <a:avLst/>
          </a:prstGeom>
          <a:ln w="25400">
            <a:solidFill>
              <a:srgbClr val="DED3A7"/>
            </a:solidFill>
            <a:prstDash val="sysDot"/>
          </a:ln>
        </p:spPr>
        <p:style>
          <a:lnRef idx="1">
            <a:schemeClr val="accent1"/>
          </a:lnRef>
          <a:fillRef idx="0">
            <a:schemeClr val="accent1"/>
          </a:fillRef>
          <a:effectRef idx="0">
            <a:schemeClr val="accent1"/>
          </a:effectRef>
          <a:fontRef idx="minor">
            <a:schemeClr val="tx1"/>
          </a:fontRef>
        </p:style>
      </p:cxn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6065" y="1484784"/>
            <a:ext cx="7024327" cy="4032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2288012"/>
      </p:ext>
    </p:extLst>
  </p:cSld>
  <p:clrMapOvr>
    <a:masterClrMapping/>
  </p:clrMapOvr>
  <p:transition spd="slow">
    <p:cove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2681</TotalTime>
  <Words>1009</Words>
  <Application>Microsoft Office PowerPoint</Application>
  <PresentationFormat>On-screen Show (4:3)</PresentationFormat>
  <Paragraphs>80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Presentation Overview</vt:lpstr>
      <vt:lpstr>Appropriate External Dispute Resolution</vt:lpstr>
      <vt:lpstr>Consumer Issues</vt:lpstr>
      <vt:lpstr>AEMC Work Streams</vt:lpstr>
      <vt:lpstr>SACOSS Concerns</vt:lpstr>
      <vt:lpstr>Consumer Protection Principle</vt:lpstr>
      <vt:lpstr>AEMC Objectives</vt:lpstr>
      <vt:lpstr>AEMC Draft Recommendations</vt:lpstr>
      <vt:lpstr>SACOSS View on AEMC Draft</vt:lpstr>
      <vt:lpstr>Interim Issues</vt:lpstr>
      <vt:lpstr>Likely Consumer Issues</vt:lpstr>
      <vt:lpstr>Conclusions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Graham</dc:creator>
  <cp:lastModifiedBy>Emily Gadaleta</cp:lastModifiedBy>
  <cp:revision>149</cp:revision>
  <cp:lastPrinted>2017-11-21T02:15:29Z</cp:lastPrinted>
  <dcterms:created xsi:type="dcterms:W3CDTF">2014-05-23T06:43:34Z</dcterms:created>
  <dcterms:modified xsi:type="dcterms:W3CDTF">2018-02-16T04:22:13Z</dcterms:modified>
</cp:coreProperties>
</file>