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27"/>
  </p:notesMasterIdLst>
  <p:handoutMasterIdLst>
    <p:handoutMasterId r:id="rId28"/>
  </p:handoutMasterIdLst>
  <p:sldIdLst>
    <p:sldId id="256" r:id="rId2"/>
    <p:sldId id="257" r:id="rId3"/>
    <p:sldId id="262" r:id="rId4"/>
    <p:sldId id="295" r:id="rId5"/>
    <p:sldId id="264" r:id="rId6"/>
    <p:sldId id="294" r:id="rId7"/>
    <p:sldId id="259" r:id="rId8"/>
    <p:sldId id="290" r:id="rId9"/>
    <p:sldId id="271" r:id="rId10"/>
    <p:sldId id="269" r:id="rId11"/>
    <p:sldId id="302" r:id="rId12"/>
    <p:sldId id="266" r:id="rId13"/>
    <p:sldId id="296" r:id="rId14"/>
    <p:sldId id="305" r:id="rId15"/>
    <p:sldId id="298" r:id="rId16"/>
    <p:sldId id="289" r:id="rId17"/>
    <p:sldId id="306" r:id="rId18"/>
    <p:sldId id="299" r:id="rId19"/>
    <p:sldId id="291" r:id="rId20"/>
    <p:sldId id="303" r:id="rId21"/>
    <p:sldId id="304" r:id="rId22"/>
    <p:sldId id="300" r:id="rId23"/>
    <p:sldId id="292" r:id="rId24"/>
    <p:sldId id="301"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78" autoAdjust="0"/>
    <p:restoredTop sz="78482" autoAdjust="0"/>
  </p:normalViewPr>
  <p:slideViewPr>
    <p:cSldViewPr snapToGrid="0">
      <p:cViewPr varScale="1">
        <p:scale>
          <a:sx n="77" d="100"/>
          <a:sy n="77" d="100"/>
        </p:scale>
        <p:origin x="1244" y="92"/>
      </p:cViewPr>
      <p:guideLst/>
    </p:cSldViewPr>
  </p:slideViewPr>
  <p:notesTextViewPr>
    <p:cViewPr>
      <p:scale>
        <a:sx n="1" d="1"/>
        <a:sy n="1" d="1"/>
      </p:scale>
      <p:origin x="0" y="0"/>
    </p:cViewPr>
  </p:notesTextViewPr>
  <p:notesViewPr>
    <p:cSldViewPr snapToGrid="0">
      <p:cViewPr varScale="1">
        <p:scale>
          <a:sx n="85" d="100"/>
          <a:sy n="85" d="100"/>
        </p:scale>
        <p:origin x="231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sz="1400" b="1" dirty="0"/>
              <a:t>Future Baseload Wholesale Prices Q2 2017</a:t>
            </a:r>
          </a:p>
        </c:rich>
      </c:tx>
      <c:layout>
        <c:manualLayout>
          <c:xMode val="edge"/>
          <c:yMode val="edge"/>
          <c:x val="3.0090888854513689E-2"/>
          <c:y val="6.270848896614963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1365220976532034"/>
          <c:y val="0.21832029853177035"/>
          <c:w val="0.83672918392134044"/>
          <c:h val="0.55029067194431558"/>
        </c:manualLayout>
      </c:layout>
      <c:barChart>
        <c:barDir val="col"/>
        <c:grouping val="clustered"/>
        <c:varyColors val="0"/>
        <c:ser>
          <c:idx val="4"/>
          <c:order val="4"/>
          <c:tx>
            <c:strRef>
              <c:f>'[Future Baseload Wholesale Price.xlsx]Q2 2017'!$F$1</c:f>
              <c:strCache>
                <c:ptCount val="1"/>
                <c:pt idx="0">
                  <c:v>Northern closure</c:v>
                </c:pt>
              </c:strCache>
            </c:strRef>
          </c:tx>
          <c:spPr>
            <a:solidFill>
              <a:schemeClr val="accent5"/>
            </a:solidFill>
            <a:ln>
              <a:solidFill>
                <a:sysClr val="windowText" lastClr="000000"/>
              </a:solidFill>
            </a:ln>
            <a:effectLst/>
          </c:spPr>
          <c:invertIfNegative val="0"/>
          <c:dPt>
            <c:idx val="18"/>
            <c:invertIfNegative val="0"/>
            <c:bubble3D val="0"/>
            <c:spPr>
              <a:solidFill>
                <a:schemeClr val="accent5"/>
              </a:solidFill>
              <a:ln>
                <a:solidFill>
                  <a:sysClr val="windowText" lastClr="000000"/>
                </a:solidFill>
              </a:ln>
              <a:effectLst/>
            </c:spPr>
            <c:extLst>
              <c:ext xmlns:c16="http://schemas.microsoft.com/office/drawing/2014/chart" uri="{C3380CC4-5D6E-409C-BE32-E72D297353CC}">
                <c16:uniqueId val="{00000001-7496-42EC-BBC6-AC5FC2E65523}"/>
              </c:ext>
            </c:extLst>
          </c:dPt>
          <c:dPt>
            <c:idx val="70"/>
            <c:invertIfNegative val="0"/>
            <c:bubble3D val="0"/>
            <c:spPr>
              <a:solidFill>
                <a:schemeClr val="accent5"/>
              </a:solidFill>
              <a:ln>
                <a:solidFill>
                  <a:sysClr val="windowText" lastClr="000000"/>
                </a:solidFill>
                <a:prstDash val="dash"/>
              </a:ln>
              <a:effectLst/>
            </c:spPr>
            <c:extLst>
              <c:ext xmlns:c16="http://schemas.microsoft.com/office/drawing/2014/chart" uri="{C3380CC4-5D6E-409C-BE32-E72D297353CC}">
                <c16:uniqueId val="{00000003-7496-42EC-BBC6-AC5FC2E65523}"/>
              </c:ext>
            </c:extLst>
          </c:dPt>
          <c:cat>
            <c:numRef>
              <c:f>'[Future Baseload Wholesale Price.xlsx]Q2 2017'!$A$2:$A$125</c:f>
              <c:numCache>
                <c:formatCode>m/d/yyyy</c:formatCode>
                <c:ptCount val="124"/>
                <c:pt idx="0">
                  <c:v>42009</c:v>
                </c:pt>
                <c:pt idx="1">
                  <c:v>42016</c:v>
                </c:pt>
                <c:pt idx="2">
                  <c:v>42023</c:v>
                </c:pt>
                <c:pt idx="3">
                  <c:v>42031</c:v>
                </c:pt>
                <c:pt idx="4">
                  <c:v>42037</c:v>
                </c:pt>
                <c:pt idx="5">
                  <c:v>42044</c:v>
                </c:pt>
                <c:pt idx="6">
                  <c:v>42051</c:v>
                </c:pt>
                <c:pt idx="7">
                  <c:v>42058</c:v>
                </c:pt>
                <c:pt idx="8">
                  <c:v>42065</c:v>
                </c:pt>
                <c:pt idx="9">
                  <c:v>42072</c:v>
                </c:pt>
                <c:pt idx="10">
                  <c:v>42079</c:v>
                </c:pt>
                <c:pt idx="11">
                  <c:v>42086</c:v>
                </c:pt>
                <c:pt idx="12">
                  <c:v>42093</c:v>
                </c:pt>
                <c:pt idx="13">
                  <c:v>42101</c:v>
                </c:pt>
                <c:pt idx="14">
                  <c:v>42107</c:v>
                </c:pt>
                <c:pt idx="15">
                  <c:v>42114</c:v>
                </c:pt>
                <c:pt idx="16">
                  <c:v>42121</c:v>
                </c:pt>
                <c:pt idx="17">
                  <c:v>42128</c:v>
                </c:pt>
                <c:pt idx="18">
                  <c:v>42135</c:v>
                </c:pt>
                <c:pt idx="19">
                  <c:v>42142</c:v>
                </c:pt>
                <c:pt idx="20">
                  <c:v>42149</c:v>
                </c:pt>
                <c:pt idx="21">
                  <c:v>42156</c:v>
                </c:pt>
                <c:pt idx="22">
                  <c:v>42164</c:v>
                </c:pt>
                <c:pt idx="23">
                  <c:v>42170</c:v>
                </c:pt>
                <c:pt idx="24">
                  <c:v>42177</c:v>
                </c:pt>
                <c:pt idx="25">
                  <c:v>42184</c:v>
                </c:pt>
                <c:pt idx="26">
                  <c:v>42191</c:v>
                </c:pt>
                <c:pt idx="27">
                  <c:v>42198</c:v>
                </c:pt>
                <c:pt idx="28">
                  <c:v>42205</c:v>
                </c:pt>
                <c:pt idx="29">
                  <c:v>42212</c:v>
                </c:pt>
                <c:pt idx="30">
                  <c:v>42219</c:v>
                </c:pt>
                <c:pt idx="31">
                  <c:v>42226</c:v>
                </c:pt>
                <c:pt idx="32">
                  <c:v>42233</c:v>
                </c:pt>
                <c:pt idx="33">
                  <c:v>42240</c:v>
                </c:pt>
                <c:pt idx="34">
                  <c:v>42247</c:v>
                </c:pt>
                <c:pt idx="35">
                  <c:v>42254</c:v>
                </c:pt>
                <c:pt idx="36">
                  <c:v>42261</c:v>
                </c:pt>
                <c:pt idx="37">
                  <c:v>42268</c:v>
                </c:pt>
                <c:pt idx="38">
                  <c:v>42275</c:v>
                </c:pt>
                <c:pt idx="39">
                  <c:v>42282</c:v>
                </c:pt>
                <c:pt idx="40">
                  <c:v>42289</c:v>
                </c:pt>
                <c:pt idx="41">
                  <c:v>42296</c:v>
                </c:pt>
                <c:pt idx="42">
                  <c:v>42303</c:v>
                </c:pt>
                <c:pt idx="43">
                  <c:v>42310</c:v>
                </c:pt>
                <c:pt idx="44">
                  <c:v>42317</c:v>
                </c:pt>
                <c:pt idx="45">
                  <c:v>42324</c:v>
                </c:pt>
                <c:pt idx="46">
                  <c:v>42331</c:v>
                </c:pt>
                <c:pt idx="47">
                  <c:v>42338</c:v>
                </c:pt>
                <c:pt idx="48">
                  <c:v>42345</c:v>
                </c:pt>
                <c:pt idx="49">
                  <c:v>42352</c:v>
                </c:pt>
                <c:pt idx="50">
                  <c:v>42359</c:v>
                </c:pt>
                <c:pt idx="51">
                  <c:v>42367</c:v>
                </c:pt>
                <c:pt idx="52">
                  <c:v>42373</c:v>
                </c:pt>
                <c:pt idx="53">
                  <c:v>42380</c:v>
                </c:pt>
                <c:pt idx="54">
                  <c:v>42387</c:v>
                </c:pt>
                <c:pt idx="55">
                  <c:v>42394</c:v>
                </c:pt>
                <c:pt idx="56">
                  <c:v>42401</c:v>
                </c:pt>
                <c:pt idx="57">
                  <c:v>42408</c:v>
                </c:pt>
                <c:pt idx="58">
                  <c:v>42415</c:v>
                </c:pt>
                <c:pt idx="59">
                  <c:v>42422</c:v>
                </c:pt>
                <c:pt idx="60">
                  <c:v>42429</c:v>
                </c:pt>
                <c:pt idx="61">
                  <c:v>42436</c:v>
                </c:pt>
                <c:pt idx="62">
                  <c:v>42443</c:v>
                </c:pt>
                <c:pt idx="63">
                  <c:v>42450</c:v>
                </c:pt>
                <c:pt idx="64">
                  <c:v>42458</c:v>
                </c:pt>
                <c:pt idx="65">
                  <c:v>42464</c:v>
                </c:pt>
                <c:pt idx="66">
                  <c:v>42471</c:v>
                </c:pt>
                <c:pt idx="67">
                  <c:v>42478</c:v>
                </c:pt>
                <c:pt idx="68">
                  <c:v>42485</c:v>
                </c:pt>
                <c:pt idx="69">
                  <c:v>42492</c:v>
                </c:pt>
                <c:pt idx="70">
                  <c:v>42499</c:v>
                </c:pt>
                <c:pt idx="71">
                  <c:v>42506</c:v>
                </c:pt>
                <c:pt idx="72">
                  <c:v>42513</c:v>
                </c:pt>
                <c:pt idx="73">
                  <c:v>42520</c:v>
                </c:pt>
                <c:pt idx="74">
                  <c:v>42527</c:v>
                </c:pt>
                <c:pt idx="75">
                  <c:v>42534</c:v>
                </c:pt>
                <c:pt idx="76">
                  <c:v>42541</c:v>
                </c:pt>
                <c:pt idx="77">
                  <c:v>42548</c:v>
                </c:pt>
                <c:pt idx="78">
                  <c:v>42555</c:v>
                </c:pt>
                <c:pt idx="79">
                  <c:v>42562</c:v>
                </c:pt>
                <c:pt idx="80">
                  <c:v>42569</c:v>
                </c:pt>
                <c:pt idx="81">
                  <c:v>42576</c:v>
                </c:pt>
                <c:pt idx="82">
                  <c:v>42583</c:v>
                </c:pt>
                <c:pt idx="83">
                  <c:v>42590</c:v>
                </c:pt>
                <c:pt idx="84">
                  <c:v>42597</c:v>
                </c:pt>
                <c:pt idx="85">
                  <c:v>42604</c:v>
                </c:pt>
                <c:pt idx="86">
                  <c:v>42611</c:v>
                </c:pt>
                <c:pt idx="87">
                  <c:v>42618</c:v>
                </c:pt>
                <c:pt idx="88">
                  <c:v>42625</c:v>
                </c:pt>
                <c:pt idx="89">
                  <c:v>42632</c:v>
                </c:pt>
                <c:pt idx="90">
                  <c:v>42639</c:v>
                </c:pt>
                <c:pt idx="91">
                  <c:v>42646</c:v>
                </c:pt>
                <c:pt idx="92">
                  <c:v>42653</c:v>
                </c:pt>
                <c:pt idx="93">
                  <c:v>42660</c:v>
                </c:pt>
                <c:pt idx="94">
                  <c:v>42667</c:v>
                </c:pt>
                <c:pt idx="95">
                  <c:v>42674</c:v>
                </c:pt>
                <c:pt idx="96">
                  <c:v>42681</c:v>
                </c:pt>
                <c:pt idx="97">
                  <c:v>42688</c:v>
                </c:pt>
                <c:pt idx="98">
                  <c:v>42695</c:v>
                </c:pt>
                <c:pt idx="99">
                  <c:v>42702</c:v>
                </c:pt>
                <c:pt idx="100">
                  <c:v>42709</c:v>
                </c:pt>
                <c:pt idx="101">
                  <c:v>42716</c:v>
                </c:pt>
                <c:pt idx="102">
                  <c:v>42723</c:v>
                </c:pt>
                <c:pt idx="103">
                  <c:v>42732</c:v>
                </c:pt>
                <c:pt idx="104">
                  <c:v>42739</c:v>
                </c:pt>
                <c:pt idx="105">
                  <c:v>42744</c:v>
                </c:pt>
                <c:pt idx="106">
                  <c:v>42751</c:v>
                </c:pt>
                <c:pt idx="107">
                  <c:v>42758</c:v>
                </c:pt>
                <c:pt idx="108">
                  <c:v>42765</c:v>
                </c:pt>
                <c:pt idx="109">
                  <c:v>42772</c:v>
                </c:pt>
                <c:pt idx="110">
                  <c:v>42779</c:v>
                </c:pt>
                <c:pt idx="111">
                  <c:v>42786</c:v>
                </c:pt>
                <c:pt idx="112">
                  <c:v>42793</c:v>
                </c:pt>
                <c:pt idx="113">
                  <c:v>42800</c:v>
                </c:pt>
                <c:pt idx="114">
                  <c:v>42807</c:v>
                </c:pt>
                <c:pt idx="115">
                  <c:v>42814</c:v>
                </c:pt>
                <c:pt idx="116">
                  <c:v>42821</c:v>
                </c:pt>
                <c:pt idx="117">
                  <c:v>42828</c:v>
                </c:pt>
                <c:pt idx="118">
                  <c:v>42835</c:v>
                </c:pt>
                <c:pt idx="119">
                  <c:v>42843</c:v>
                </c:pt>
                <c:pt idx="120">
                  <c:v>42849</c:v>
                </c:pt>
                <c:pt idx="121">
                  <c:v>42856</c:v>
                </c:pt>
                <c:pt idx="122">
                  <c:v>42863</c:v>
                </c:pt>
                <c:pt idx="123">
                  <c:v>42870</c:v>
                </c:pt>
              </c:numCache>
            </c:numRef>
          </c:cat>
          <c:val>
            <c:numRef>
              <c:f>'[Future Baseload Wholesale Price.xlsx]Q2 2017'!$F$2:$F$125</c:f>
              <c:numCache>
                <c:formatCode>General</c:formatCode>
                <c:ptCount val="1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160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numCache>
            </c:numRef>
          </c:val>
          <c:extLst>
            <c:ext xmlns:c16="http://schemas.microsoft.com/office/drawing/2014/chart" uri="{C3380CC4-5D6E-409C-BE32-E72D297353CC}">
              <c16:uniqueId val="{00000004-7496-42EC-BBC6-AC5FC2E65523}"/>
            </c:ext>
          </c:extLst>
        </c:ser>
        <c:ser>
          <c:idx val="5"/>
          <c:order val="5"/>
          <c:tx>
            <c:strRef>
              <c:f>'[Future Baseload Wholesale Price.xlsx]Q2 2017'!$G$1</c:f>
              <c:strCache>
                <c:ptCount val="1"/>
                <c:pt idx="0">
                  <c:v>Hazelwood closure announcement</c:v>
                </c:pt>
              </c:strCache>
            </c:strRef>
          </c:tx>
          <c:spPr>
            <a:solidFill>
              <a:schemeClr val="accent6"/>
            </a:solidFill>
            <a:ln>
              <a:noFill/>
            </a:ln>
            <a:effectLst/>
          </c:spPr>
          <c:invertIfNegative val="0"/>
          <c:dPt>
            <c:idx val="43"/>
            <c:invertIfNegative val="0"/>
            <c:bubble3D val="0"/>
            <c:spPr>
              <a:solidFill>
                <a:schemeClr val="accent6"/>
              </a:solidFill>
              <a:ln>
                <a:solidFill>
                  <a:sysClr val="windowText" lastClr="000000"/>
                </a:solidFill>
              </a:ln>
              <a:effectLst/>
            </c:spPr>
            <c:extLst>
              <c:ext xmlns:c16="http://schemas.microsoft.com/office/drawing/2014/chart" uri="{C3380CC4-5D6E-409C-BE32-E72D297353CC}">
                <c16:uniqueId val="{00000006-7496-42EC-BBC6-AC5FC2E65523}"/>
              </c:ext>
            </c:extLst>
          </c:dPt>
          <c:dPt>
            <c:idx val="96"/>
            <c:invertIfNegative val="0"/>
            <c:bubble3D val="0"/>
            <c:spPr>
              <a:solidFill>
                <a:schemeClr val="accent6"/>
              </a:solidFill>
              <a:ln>
                <a:solidFill>
                  <a:sysClr val="windowText" lastClr="000000"/>
                </a:solidFill>
                <a:prstDash val="dash"/>
              </a:ln>
              <a:effectLst/>
            </c:spPr>
            <c:extLst>
              <c:ext xmlns:c16="http://schemas.microsoft.com/office/drawing/2014/chart" uri="{C3380CC4-5D6E-409C-BE32-E72D297353CC}">
                <c16:uniqueId val="{00000008-7496-42EC-BBC6-AC5FC2E65523}"/>
              </c:ext>
            </c:extLst>
          </c:dPt>
          <c:cat>
            <c:numRef>
              <c:f>'[Future Baseload Wholesale Price.xlsx]Q2 2017'!$A$2:$A$125</c:f>
              <c:numCache>
                <c:formatCode>m/d/yyyy</c:formatCode>
                <c:ptCount val="124"/>
                <c:pt idx="0">
                  <c:v>42009</c:v>
                </c:pt>
                <c:pt idx="1">
                  <c:v>42016</c:v>
                </c:pt>
                <c:pt idx="2">
                  <c:v>42023</c:v>
                </c:pt>
                <c:pt idx="3">
                  <c:v>42031</c:v>
                </c:pt>
                <c:pt idx="4">
                  <c:v>42037</c:v>
                </c:pt>
                <c:pt idx="5">
                  <c:v>42044</c:v>
                </c:pt>
                <c:pt idx="6">
                  <c:v>42051</c:v>
                </c:pt>
                <c:pt idx="7">
                  <c:v>42058</c:v>
                </c:pt>
                <c:pt idx="8">
                  <c:v>42065</c:v>
                </c:pt>
                <c:pt idx="9">
                  <c:v>42072</c:v>
                </c:pt>
                <c:pt idx="10">
                  <c:v>42079</c:v>
                </c:pt>
                <c:pt idx="11">
                  <c:v>42086</c:v>
                </c:pt>
                <c:pt idx="12">
                  <c:v>42093</c:v>
                </c:pt>
                <c:pt idx="13">
                  <c:v>42101</c:v>
                </c:pt>
                <c:pt idx="14">
                  <c:v>42107</c:v>
                </c:pt>
                <c:pt idx="15">
                  <c:v>42114</c:v>
                </c:pt>
                <c:pt idx="16">
                  <c:v>42121</c:v>
                </c:pt>
                <c:pt idx="17">
                  <c:v>42128</c:v>
                </c:pt>
                <c:pt idx="18">
                  <c:v>42135</c:v>
                </c:pt>
                <c:pt idx="19">
                  <c:v>42142</c:v>
                </c:pt>
                <c:pt idx="20">
                  <c:v>42149</c:v>
                </c:pt>
                <c:pt idx="21">
                  <c:v>42156</c:v>
                </c:pt>
                <c:pt idx="22">
                  <c:v>42164</c:v>
                </c:pt>
                <c:pt idx="23">
                  <c:v>42170</c:v>
                </c:pt>
                <c:pt idx="24">
                  <c:v>42177</c:v>
                </c:pt>
                <c:pt idx="25">
                  <c:v>42184</c:v>
                </c:pt>
                <c:pt idx="26">
                  <c:v>42191</c:v>
                </c:pt>
                <c:pt idx="27">
                  <c:v>42198</c:v>
                </c:pt>
                <c:pt idx="28">
                  <c:v>42205</c:v>
                </c:pt>
                <c:pt idx="29">
                  <c:v>42212</c:v>
                </c:pt>
                <c:pt idx="30">
                  <c:v>42219</c:v>
                </c:pt>
                <c:pt idx="31">
                  <c:v>42226</c:v>
                </c:pt>
                <c:pt idx="32">
                  <c:v>42233</c:v>
                </c:pt>
                <c:pt idx="33">
                  <c:v>42240</c:v>
                </c:pt>
                <c:pt idx="34">
                  <c:v>42247</c:v>
                </c:pt>
                <c:pt idx="35">
                  <c:v>42254</c:v>
                </c:pt>
                <c:pt idx="36">
                  <c:v>42261</c:v>
                </c:pt>
                <c:pt idx="37">
                  <c:v>42268</c:v>
                </c:pt>
                <c:pt idx="38">
                  <c:v>42275</c:v>
                </c:pt>
                <c:pt idx="39">
                  <c:v>42282</c:v>
                </c:pt>
                <c:pt idx="40">
                  <c:v>42289</c:v>
                </c:pt>
                <c:pt idx="41">
                  <c:v>42296</c:v>
                </c:pt>
                <c:pt idx="42">
                  <c:v>42303</c:v>
                </c:pt>
                <c:pt idx="43">
                  <c:v>42310</c:v>
                </c:pt>
                <c:pt idx="44">
                  <c:v>42317</c:v>
                </c:pt>
                <c:pt idx="45">
                  <c:v>42324</c:v>
                </c:pt>
                <c:pt idx="46">
                  <c:v>42331</c:v>
                </c:pt>
                <c:pt idx="47">
                  <c:v>42338</c:v>
                </c:pt>
                <c:pt idx="48">
                  <c:v>42345</c:v>
                </c:pt>
                <c:pt idx="49">
                  <c:v>42352</c:v>
                </c:pt>
                <c:pt idx="50">
                  <c:v>42359</c:v>
                </c:pt>
                <c:pt idx="51">
                  <c:v>42367</c:v>
                </c:pt>
                <c:pt idx="52">
                  <c:v>42373</c:v>
                </c:pt>
                <c:pt idx="53">
                  <c:v>42380</c:v>
                </c:pt>
                <c:pt idx="54">
                  <c:v>42387</c:v>
                </c:pt>
                <c:pt idx="55">
                  <c:v>42394</c:v>
                </c:pt>
                <c:pt idx="56">
                  <c:v>42401</c:v>
                </c:pt>
                <c:pt idx="57">
                  <c:v>42408</c:v>
                </c:pt>
                <c:pt idx="58">
                  <c:v>42415</c:v>
                </c:pt>
                <c:pt idx="59">
                  <c:v>42422</c:v>
                </c:pt>
                <c:pt idx="60">
                  <c:v>42429</c:v>
                </c:pt>
                <c:pt idx="61">
                  <c:v>42436</c:v>
                </c:pt>
                <c:pt idx="62">
                  <c:v>42443</c:v>
                </c:pt>
                <c:pt idx="63">
                  <c:v>42450</c:v>
                </c:pt>
                <c:pt idx="64">
                  <c:v>42458</c:v>
                </c:pt>
                <c:pt idx="65">
                  <c:v>42464</c:v>
                </c:pt>
                <c:pt idx="66">
                  <c:v>42471</c:v>
                </c:pt>
                <c:pt idx="67">
                  <c:v>42478</c:v>
                </c:pt>
                <c:pt idx="68">
                  <c:v>42485</c:v>
                </c:pt>
                <c:pt idx="69">
                  <c:v>42492</c:v>
                </c:pt>
                <c:pt idx="70">
                  <c:v>42499</c:v>
                </c:pt>
                <c:pt idx="71">
                  <c:v>42506</c:v>
                </c:pt>
                <c:pt idx="72">
                  <c:v>42513</c:v>
                </c:pt>
                <c:pt idx="73">
                  <c:v>42520</c:v>
                </c:pt>
                <c:pt idx="74">
                  <c:v>42527</c:v>
                </c:pt>
                <c:pt idx="75">
                  <c:v>42534</c:v>
                </c:pt>
                <c:pt idx="76">
                  <c:v>42541</c:v>
                </c:pt>
                <c:pt idx="77">
                  <c:v>42548</c:v>
                </c:pt>
                <c:pt idx="78">
                  <c:v>42555</c:v>
                </c:pt>
                <c:pt idx="79">
                  <c:v>42562</c:v>
                </c:pt>
                <c:pt idx="80">
                  <c:v>42569</c:v>
                </c:pt>
                <c:pt idx="81">
                  <c:v>42576</c:v>
                </c:pt>
                <c:pt idx="82">
                  <c:v>42583</c:v>
                </c:pt>
                <c:pt idx="83">
                  <c:v>42590</c:v>
                </c:pt>
                <c:pt idx="84">
                  <c:v>42597</c:v>
                </c:pt>
                <c:pt idx="85">
                  <c:v>42604</c:v>
                </c:pt>
                <c:pt idx="86">
                  <c:v>42611</c:v>
                </c:pt>
                <c:pt idx="87">
                  <c:v>42618</c:v>
                </c:pt>
                <c:pt idx="88">
                  <c:v>42625</c:v>
                </c:pt>
                <c:pt idx="89">
                  <c:v>42632</c:v>
                </c:pt>
                <c:pt idx="90">
                  <c:v>42639</c:v>
                </c:pt>
                <c:pt idx="91">
                  <c:v>42646</c:v>
                </c:pt>
                <c:pt idx="92">
                  <c:v>42653</c:v>
                </c:pt>
                <c:pt idx="93">
                  <c:v>42660</c:v>
                </c:pt>
                <c:pt idx="94">
                  <c:v>42667</c:v>
                </c:pt>
                <c:pt idx="95">
                  <c:v>42674</c:v>
                </c:pt>
                <c:pt idx="96">
                  <c:v>42681</c:v>
                </c:pt>
                <c:pt idx="97">
                  <c:v>42688</c:v>
                </c:pt>
                <c:pt idx="98">
                  <c:v>42695</c:v>
                </c:pt>
                <c:pt idx="99">
                  <c:v>42702</c:v>
                </c:pt>
                <c:pt idx="100">
                  <c:v>42709</c:v>
                </c:pt>
                <c:pt idx="101">
                  <c:v>42716</c:v>
                </c:pt>
                <c:pt idx="102">
                  <c:v>42723</c:v>
                </c:pt>
                <c:pt idx="103">
                  <c:v>42732</c:v>
                </c:pt>
                <c:pt idx="104">
                  <c:v>42739</c:v>
                </c:pt>
                <c:pt idx="105">
                  <c:v>42744</c:v>
                </c:pt>
                <c:pt idx="106">
                  <c:v>42751</c:v>
                </c:pt>
                <c:pt idx="107">
                  <c:v>42758</c:v>
                </c:pt>
                <c:pt idx="108">
                  <c:v>42765</c:v>
                </c:pt>
                <c:pt idx="109">
                  <c:v>42772</c:v>
                </c:pt>
                <c:pt idx="110">
                  <c:v>42779</c:v>
                </c:pt>
                <c:pt idx="111">
                  <c:v>42786</c:v>
                </c:pt>
                <c:pt idx="112">
                  <c:v>42793</c:v>
                </c:pt>
                <c:pt idx="113">
                  <c:v>42800</c:v>
                </c:pt>
                <c:pt idx="114">
                  <c:v>42807</c:v>
                </c:pt>
                <c:pt idx="115">
                  <c:v>42814</c:v>
                </c:pt>
                <c:pt idx="116">
                  <c:v>42821</c:v>
                </c:pt>
                <c:pt idx="117">
                  <c:v>42828</c:v>
                </c:pt>
                <c:pt idx="118">
                  <c:v>42835</c:v>
                </c:pt>
                <c:pt idx="119">
                  <c:v>42843</c:v>
                </c:pt>
                <c:pt idx="120">
                  <c:v>42849</c:v>
                </c:pt>
                <c:pt idx="121">
                  <c:v>42856</c:v>
                </c:pt>
                <c:pt idx="122">
                  <c:v>42863</c:v>
                </c:pt>
                <c:pt idx="123">
                  <c:v>42870</c:v>
                </c:pt>
              </c:numCache>
            </c:numRef>
          </c:cat>
          <c:val>
            <c:numRef>
              <c:f>'[Future Baseload Wholesale Price.xlsx]Q2 2017'!$G$2:$G$125</c:f>
              <c:numCache>
                <c:formatCode>General</c:formatCode>
                <c:ptCount val="1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160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numCache>
            </c:numRef>
          </c:val>
          <c:extLst>
            <c:ext xmlns:c16="http://schemas.microsoft.com/office/drawing/2014/chart" uri="{C3380CC4-5D6E-409C-BE32-E72D297353CC}">
              <c16:uniqueId val="{00000009-7496-42EC-BBC6-AC5FC2E65523}"/>
            </c:ext>
          </c:extLst>
        </c:ser>
        <c:ser>
          <c:idx val="6"/>
          <c:order val="6"/>
          <c:tx>
            <c:strRef>
              <c:f>'[Future Baseload Wholesale Price.xlsx]Q2 2017'!$H$1</c:f>
              <c:strCache>
                <c:ptCount val="1"/>
                <c:pt idx="0">
                  <c:v>Northern  closure announced</c:v>
                </c:pt>
              </c:strCache>
            </c:strRef>
          </c:tx>
          <c:spPr>
            <a:solidFill>
              <a:schemeClr val="accent2"/>
            </a:solidFill>
            <a:ln>
              <a:noFill/>
            </a:ln>
            <a:effectLst/>
          </c:spPr>
          <c:invertIfNegative val="0"/>
          <c:dPt>
            <c:idx val="30"/>
            <c:invertIfNegative val="0"/>
            <c:bubble3D val="0"/>
            <c:spPr>
              <a:solidFill>
                <a:schemeClr val="accent2"/>
              </a:solidFill>
              <a:ln>
                <a:solidFill>
                  <a:sysClr val="windowText" lastClr="000000"/>
                </a:solidFill>
                <a:prstDash val="dash"/>
              </a:ln>
              <a:effectLst/>
            </c:spPr>
            <c:extLst>
              <c:ext xmlns:c16="http://schemas.microsoft.com/office/drawing/2014/chart" uri="{C3380CC4-5D6E-409C-BE32-E72D297353CC}">
                <c16:uniqueId val="{0000000B-7496-42EC-BBC6-AC5FC2E65523}"/>
              </c:ext>
            </c:extLst>
          </c:dPt>
          <c:cat>
            <c:numRef>
              <c:f>'[Future Baseload Wholesale Price.xlsx]Q2 2017'!$A$2:$A$125</c:f>
              <c:numCache>
                <c:formatCode>m/d/yyyy</c:formatCode>
                <c:ptCount val="124"/>
                <c:pt idx="0">
                  <c:v>42009</c:v>
                </c:pt>
                <c:pt idx="1">
                  <c:v>42016</c:v>
                </c:pt>
                <c:pt idx="2">
                  <c:v>42023</c:v>
                </c:pt>
                <c:pt idx="3">
                  <c:v>42031</c:v>
                </c:pt>
                <c:pt idx="4">
                  <c:v>42037</c:v>
                </c:pt>
                <c:pt idx="5">
                  <c:v>42044</c:v>
                </c:pt>
                <c:pt idx="6">
                  <c:v>42051</c:v>
                </c:pt>
                <c:pt idx="7">
                  <c:v>42058</c:v>
                </c:pt>
                <c:pt idx="8">
                  <c:v>42065</c:v>
                </c:pt>
                <c:pt idx="9">
                  <c:v>42072</c:v>
                </c:pt>
                <c:pt idx="10">
                  <c:v>42079</c:v>
                </c:pt>
                <c:pt idx="11">
                  <c:v>42086</c:v>
                </c:pt>
                <c:pt idx="12">
                  <c:v>42093</c:v>
                </c:pt>
                <c:pt idx="13">
                  <c:v>42101</c:v>
                </c:pt>
                <c:pt idx="14">
                  <c:v>42107</c:v>
                </c:pt>
                <c:pt idx="15">
                  <c:v>42114</c:v>
                </c:pt>
                <c:pt idx="16">
                  <c:v>42121</c:v>
                </c:pt>
                <c:pt idx="17">
                  <c:v>42128</c:v>
                </c:pt>
                <c:pt idx="18">
                  <c:v>42135</c:v>
                </c:pt>
                <c:pt idx="19">
                  <c:v>42142</c:v>
                </c:pt>
                <c:pt idx="20">
                  <c:v>42149</c:v>
                </c:pt>
                <c:pt idx="21">
                  <c:v>42156</c:v>
                </c:pt>
                <c:pt idx="22">
                  <c:v>42164</c:v>
                </c:pt>
                <c:pt idx="23">
                  <c:v>42170</c:v>
                </c:pt>
                <c:pt idx="24">
                  <c:v>42177</c:v>
                </c:pt>
                <c:pt idx="25">
                  <c:v>42184</c:v>
                </c:pt>
                <c:pt idx="26">
                  <c:v>42191</c:v>
                </c:pt>
                <c:pt idx="27">
                  <c:v>42198</c:v>
                </c:pt>
                <c:pt idx="28">
                  <c:v>42205</c:v>
                </c:pt>
                <c:pt idx="29">
                  <c:v>42212</c:v>
                </c:pt>
                <c:pt idx="30">
                  <c:v>42219</c:v>
                </c:pt>
                <c:pt idx="31">
                  <c:v>42226</c:v>
                </c:pt>
                <c:pt idx="32">
                  <c:v>42233</c:v>
                </c:pt>
                <c:pt idx="33">
                  <c:v>42240</c:v>
                </c:pt>
                <c:pt idx="34">
                  <c:v>42247</c:v>
                </c:pt>
                <c:pt idx="35">
                  <c:v>42254</c:v>
                </c:pt>
                <c:pt idx="36">
                  <c:v>42261</c:v>
                </c:pt>
                <c:pt idx="37">
                  <c:v>42268</c:v>
                </c:pt>
                <c:pt idx="38">
                  <c:v>42275</c:v>
                </c:pt>
                <c:pt idx="39">
                  <c:v>42282</c:v>
                </c:pt>
                <c:pt idx="40">
                  <c:v>42289</c:v>
                </c:pt>
                <c:pt idx="41">
                  <c:v>42296</c:v>
                </c:pt>
                <c:pt idx="42">
                  <c:v>42303</c:v>
                </c:pt>
                <c:pt idx="43">
                  <c:v>42310</c:v>
                </c:pt>
                <c:pt idx="44">
                  <c:v>42317</c:v>
                </c:pt>
                <c:pt idx="45">
                  <c:v>42324</c:v>
                </c:pt>
                <c:pt idx="46">
                  <c:v>42331</c:v>
                </c:pt>
                <c:pt idx="47">
                  <c:v>42338</c:v>
                </c:pt>
                <c:pt idx="48">
                  <c:v>42345</c:v>
                </c:pt>
                <c:pt idx="49">
                  <c:v>42352</c:v>
                </c:pt>
                <c:pt idx="50">
                  <c:v>42359</c:v>
                </c:pt>
                <c:pt idx="51">
                  <c:v>42367</c:v>
                </c:pt>
                <c:pt idx="52">
                  <c:v>42373</c:v>
                </c:pt>
                <c:pt idx="53">
                  <c:v>42380</c:v>
                </c:pt>
                <c:pt idx="54">
                  <c:v>42387</c:v>
                </c:pt>
                <c:pt idx="55">
                  <c:v>42394</c:v>
                </c:pt>
                <c:pt idx="56">
                  <c:v>42401</c:v>
                </c:pt>
                <c:pt idx="57">
                  <c:v>42408</c:v>
                </c:pt>
                <c:pt idx="58">
                  <c:v>42415</c:v>
                </c:pt>
                <c:pt idx="59">
                  <c:v>42422</c:v>
                </c:pt>
                <c:pt idx="60">
                  <c:v>42429</c:v>
                </c:pt>
                <c:pt idx="61">
                  <c:v>42436</c:v>
                </c:pt>
                <c:pt idx="62">
                  <c:v>42443</c:v>
                </c:pt>
                <c:pt idx="63">
                  <c:v>42450</c:v>
                </c:pt>
                <c:pt idx="64">
                  <c:v>42458</c:v>
                </c:pt>
                <c:pt idx="65">
                  <c:v>42464</c:v>
                </c:pt>
                <c:pt idx="66">
                  <c:v>42471</c:v>
                </c:pt>
                <c:pt idx="67">
                  <c:v>42478</c:v>
                </c:pt>
                <c:pt idx="68">
                  <c:v>42485</c:v>
                </c:pt>
                <c:pt idx="69">
                  <c:v>42492</c:v>
                </c:pt>
                <c:pt idx="70">
                  <c:v>42499</c:v>
                </c:pt>
                <c:pt idx="71">
                  <c:v>42506</c:v>
                </c:pt>
                <c:pt idx="72">
                  <c:v>42513</c:v>
                </c:pt>
                <c:pt idx="73">
                  <c:v>42520</c:v>
                </c:pt>
                <c:pt idx="74">
                  <c:v>42527</c:v>
                </c:pt>
                <c:pt idx="75">
                  <c:v>42534</c:v>
                </c:pt>
                <c:pt idx="76">
                  <c:v>42541</c:v>
                </c:pt>
                <c:pt idx="77">
                  <c:v>42548</c:v>
                </c:pt>
                <c:pt idx="78">
                  <c:v>42555</c:v>
                </c:pt>
                <c:pt idx="79">
                  <c:v>42562</c:v>
                </c:pt>
                <c:pt idx="80">
                  <c:v>42569</c:v>
                </c:pt>
                <c:pt idx="81">
                  <c:v>42576</c:v>
                </c:pt>
                <c:pt idx="82">
                  <c:v>42583</c:v>
                </c:pt>
                <c:pt idx="83">
                  <c:v>42590</c:v>
                </c:pt>
                <c:pt idx="84">
                  <c:v>42597</c:v>
                </c:pt>
                <c:pt idx="85">
                  <c:v>42604</c:v>
                </c:pt>
                <c:pt idx="86">
                  <c:v>42611</c:v>
                </c:pt>
                <c:pt idx="87">
                  <c:v>42618</c:v>
                </c:pt>
                <c:pt idx="88">
                  <c:v>42625</c:v>
                </c:pt>
                <c:pt idx="89">
                  <c:v>42632</c:v>
                </c:pt>
                <c:pt idx="90">
                  <c:v>42639</c:v>
                </c:pt>
                <c:pt idx="91">
                  <c:v>42646</c:v>
                </c:pt>
                <c:pt idx="92">
                  <c:v>42653</c:v>
                </c:pt>
                <c:pt idx="93">
                  <c:v>42660</c:v>
                </c:pt>
                <c:pt idx="94">
                  <c:v>42667</c:v>
                </c:pt>
                <c:pt idx="95">
                  <c:v>42674</c:v>
                </c:pt>
                <c:pt idx="96">
                  <c:v>42681</c:v>
                </c:pt>
                <c:pt idx="97">
                  <c:v>42688</c:v>
                </c:pt>
                <c:pt idx="98">
                  <c:v>42695</c:v>
                </c:pt>
                <c:pt idx="99">
                  <c:v>42702</c:v>
                </c:pt>
                <c:pt idx="100">
                  <c:v>42709</c:v>
                </c:pt>
                <c:pt idx="101">
                  <c:v>42716</c:v>
                </c:pt>
                <c:pt idx="102">
                  <c:v>42723</c:v>
                </c:pt>
                <c:pt idx="103">
                  <c:v>42732</c:v>
                </c:pt>
                <c:pt idx="104">
                  <c:v>42739</c:v>
                </c:pt>
                <c:pt idx="105">
                  <c:v>42744</c:v>
                </c:pt>
                <c:pt idx="106">
                  <c:v>42751</c:v>
                </c:pt>
                <c:pt idx="107">
                  <c:v>42758</c:v>
                </c:pt>
                <c:pt idx="108">
                  <c:v>42765</c:v>
                </c:pt>
                <c:pt idx="109">
                  <c:v>42772</c:v>
                </c:pt>
                <c:pt idx="110">
                  <c:v>42779</c:v>
                </c:pt>
                <c:pt idx="111">
                  <c:v>42786</c:v>
                </c:pt>
                <c:pt idx="112">
                  <c:v>42793</c:v>
                </c:pt>
                <c:pt idx="113">
                  <c:v>42800</c:v>
                </c:pt>
                <c:pt idx="114">
                  <c:v>42807</c:v>
                </c:pt>
                <c:pt idx="115">
                  <c:v>42814</c:v>
                </c:pt>
                <c:pt idx="116">
                  <c:v>42821</c:v>
                </c:pt>
                <c:pt idx="117">
                  <c:v>42828</c:v>
                </c:pt>
                <c:pt idx="118">
                  <c:v>42835</c:v>
                </c:pt>
                <c:pt idx="119">
                  <c:v>42843</c:v>
                </c:pt>
                <c:pt idx="120">
                  <c:v>42849</c:v>
                </c:pt>
                <c:pt idx="121">
                  <c:v>42856</c:v>
                </c:pt>
                <c:pt idx="122">
                  <c:v>42863</c:v>
                </c:pt>
                <c:pt idx="123">
                  <c:v>42870</c:v>
                </c:pt>
              </c:numCache>
            </c:numRef>
          </c:cat>
          <c:val>
            <c:numRef>
              <c:f>'[Future Baseload Wholesale Price.xlsx]Q2 2017'!$H$2:$H$125</c:f>
              <c:numCache>
                <c:formatCode>General</c:formatCode>
                <c:ptCount val="1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160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numCache>
            </c:numRef>
          </c:val>
          <c:extLst>
            <c:ext xmlns:c16="http://schemas.microsoft.com/office/drawing/2014/chart" uri="{C3380CC4-5D6E-409C-BE32-E72D297353CC}">
              <c16:uniqueId val="{0000000C-7496-42EC-BBC6-AC5FC2E65523}"/>
            </c:ext>
          </c:extLst>
        </c:ser>
        <c:dLbls>
          <c:showLegendKey val="0"/>
          <c:showVal val="0"/>
          <c:showCatName val="0"/>
          <c:showSerName val="0"/>
          <c:showPercent val="0"/>
          <c:showBubbleSize val="0"/>
        </c:dLbls>
        <c:gapWidth val="150"/>
        <c:axId val="337533064"/>
        <c:axId val="337532280"/>
      </c:barChart>
      <c:lineChart>
        <c:grouping val="standard"/>
        <c:varyColors val="0"/>
        <c:ser>
          <c:idx val="0"/>
          <c:order val="0"/>
          <c:tx>
            <c:strRef>
              <c:f>'[Future Baseload Wholesale Price.xlsx]Q2 2017'!$B$1</c:f>
              <c:strCache>
                <c:ptCount val="1"/>
                <c:pt idx="0">
                  <c:v>NSW</c:v>
                </c:pt>
              </c:strCache>
            </c:strRef>
          </c:tx>
          <c:spPr>
            <a:ln w="28575" cap="rnd">
              <a:solidFill>
                <a:schemeClr val="accent1">
                  <a:lumMod val="75000"/>
                </a:schemeClr>
              </a:solidFill>
              <a:round/>
            </a:ln>
            <a:effectLst/>
          </c:spPr>
          <c:marker>
            <c:symbol val="none"/>
          </c:marker>
          <c:cat>
            <c:numRef>
              <c:f>'[Future Baseload Wholesale Price.xlsx]Q2 2017'!$A$2:$A$125</c:f>
              <c:numCache>
                <c:formatCode>m/d/yyyy</c:formatCode>
                <c:ptCount val="124"/>
                <c:pt idx="0">
                  <c:v>42009</c:v>
                </c:pt>
                <c:pt idx="1">
                  <c:v>42016</c:v>
                </c:pt>
                <c:pt idx="2">
                  <c:v>42023</c:v>
                </c:pt>
                <c:pt idx="3">
                  <c:v>42031</c:v>
                </c:pt>
                <c:pt idx="4">
                  <c:v>42037</c:v>
                </c:pt>
                <c:pt idx="5">
                  <c:v>42044</c:v>
                </c:pt>
                <c:pt idx="6">
                  <c:v>42051</c:v>
                </c:pt>
                <c:pt idx="7">
                  <c:v>42058</c:v>
                </c:pt>
                <c:pt idx="8">
                  <c:v>42065</c:v>
                </c:pt>
                <c:pt idx="9">
                  <c:v>42072</c:v>
                </c:pt>
                <c:pt idx="10">
                  <c:v>42079</c:v>
                </c:pt>
                <c:pt idx="11">
                  <c:v>42086</c:v>
                </c:pt>
                <c:pt idx="12">
                  <c:v>42093</c:v>
                </c:pt>
                <c:pt idx="13">
                  <c:v>42101</c:v>
                </c:pt>
                <c:pt idx="14">
                  <c:v>42107</c:v>
                </c:pt>
                <c:pt idx="15">
                  <c:v>42114</c:v>
                </c:pt>
                <c:pt idx="16">
                  <c:v>42121</c:v>
                </c:pt>
                <c:pt idx="17">
                  <c:v>42128</c:v>
                </c:pt>
                <c:pt idx="18">
                  <c:v>42135</c:v>
                </c:pt>
                <c:pt idx="19">
                  <c:v>42142</c:v>
                </c:pt>
                <c:pt idx="20">
                  <c:v>42149</c:v>
                </c:pt>
                <c:pt idx="21">
                  <c:v>42156</c:v>
                </c:pt>
                <c:pt idx="22">
                  <c:v>42164</c:v>
                </c:pt>
                <c:pt idx="23">
                  <c:v>42170</c:v>
                </c:pt>
                <c:pt idx="24">
                  <c:v>42177</c:v>
                </c:pt>
                <c:pt idx="25">
                  <c:v>42184</c:v>
                </c:pt>
                <c:pt idx="26">
                  <c:v>42191</c:v>
                </c:pt>
                <c:pt idx="27">
                  <c:v>42198</c:v>
                </c:pt>
                <c:pt idx="28">
                  <c:v>42205</c:v>
                </c:pt>
                <c:pt idx="29">
                  <c:v>42212</c:v>
                </c:pt>
                <c:pt idx="30">
                  <c:v>42219</c:v>
                </c:pt>
                <c:pt idx="31">
                  <c:v>42226</c:v>
                </c:pt>
                <c:pt idx="32">
                  <c:v>42233</c:v>
                </c:pt>
                <c:pt idx="33">
                  <c:v>42240</c:v>
                </c:pt>
                <c:pt idx="34">
                  <c:v>42247</c:v>
                </c:pt>
                <c:pt idx="35">
                  <c:v>42254</c:v>
                </c:pt>
                <c:pt idx="36">
                  <c:v>42261</c:v>
                </c:pt>
                <c:pt idx="37">
                  <c:v>42268</c:v>
                </c:pt>
                <c:pt idx="38">
                  <c:v>42275</c:v>
                </c:pt>
                <c:pt idx="39">
                  <c:v>42282</c:v>
                </c:pt>
                <c:pt idx="40">
                  <c:v>42289</c:v>
                </c:pt>
                <c:pt idx="41">
                  <c:v>42296</c:v>
                </c:pt>
                <c:pt idx="42">
                  <c:v>42303</c:v>
                </c:pt>
                <c:pt idx="43">
                  <c:v>42310</c:v>
                </c:pt>
                <c:pt idx="44">
                  <c:v>42317</c:v>
                </c:pt>
                <c:pt idx="45">
                  <c:v>42324</c:v>
                </c:pt>
                <c:pt idx="46">
                  <c:v>42331</c:v>
                </c:pt>
                <c:pt idx="47">
                  <c:v>42338</c:v>
                </c:pt>
                <c:pt idx="48">
                  <c:v>42345</c:v>
                </c:pt>
                <c:pt idx="49">
                  <c:v>42352</c:v>
                </c:pt>
                <c:pt idx="50">
                  <c:v>42359</c:v>
                </c:pt>
                <c:pt idx="51">
                  <c:v>42367</c:v>
                </c:pt>
                <c:pt idx="52">
                  <c:v>42373</c:v>
                </c:pt>
                <c:pt idx="53">
                  <c:v>42380</c:v>
                </c:pt>
                <c:pt idx="54">
                  <c:v>42387</c:v>
                </c:pt>
                <c:pt idx="55">
                  <c:v>42394</c:v>
                </c:pt>
                <c:pt idx="56">
                  <c:v>42401</c:v>
                </c:pt>
                <c:pt idx="57">
                  <c:v>42408</c:v>
                </c:pt>
                <c:pt idx="58">
                  <c:v>42415</c:v>
                </c:pt>
                <c:pt idx="59">
                  <c:v>42422</c:v>
                </c:pt>
                <c:pt idx="60">
                  <c:v>42429</c:v>
                </c:pt>
                <c:pt idx="61">
                  <c:v>42436</c:v>
                </c:pt>
                <c:pt idx="62">
                  <c:v>42443</c:v>
                </c:pt>
                <c:pt idx="63">
                  <c:v>42450</c:v>
                </c:pt>
                <c:pt idx="64">
                  <c:v>42458</c:v>
                </c:pt>
                <c:pt idx="65">
                  <c:v>42464</c:v>
                </c:pt>
                <c:pt idx="66">
                  <c:v>42471</c:v>
                </c:pt>
                <c:pt idx="67">
                  <c:v>42478</c:v>
                </c:pt>
                <c:pt idx="68">
                  <c:v>42485</c:v>
                </c:pt>
                <c:pt idx="69">
                  <c:v>42492</c:v>
                </c:pt>
                <c:pt idx="70">
                  <c:v>42499</c:v>
                </c:pt>
                <c:pt idx="71">
                  <c:v>42506</c:v>
                </c:pt>
                <c:pt idx="72">
                  <c:v>42513</c:v>
                </c:pt>
                <c:pt idx="73">
                  <c:v>42520</c:v>
                </c:pt>
                <c:pt idx="74">
                  <c:v>42527</c:v>
                </c:pt>
                <c:pt idx="75">
                  <c:v>42534</c:v>
                </c:pt>
                <c:pt idx="76">
                  <c:v>42541</c:v>
                </c:pt>
                <c:pt idx="77">
                  <c:v>42548</c:v>
                </c:pt>
                <c:pt idx="78">
                  <c:v>42555</c:v>
                </c:pt>
                <c:pt idx="79">
                  <c:v>42562</c:v>
                </c:pt>
                <c:pt idx="80">
                  <c:v>42569</c:v>
                </c:pt>
                <c:pt idx="81">
                  <c:v>42576</c:v>
                </c:pt>
                <c:pt idx="82">
                  <c:v>42583</c:v>
                </c:pt>
                <c:pt idx="83">
                  <c:v>42590</c:v>
                </c:pt>
                <c:pt idx="84">
                  <c:v>42597</c:v>
                </c:pt>
                <c:pt idx="85">
                  <c:v>42604</c:v>
                </c:pt>
                <c:pt idx="86">
                  <c:v>42611</c:v>
                </c:pt>
                <c:pt idx="87">
                  <c:v>42618</c:v>
                </c:pt>
                <c:pt idx="88">
                  <c:v>42625</c:v>
                </c:pt>
                <c:pt idx="89">
                  <c:v>42632</c:v>
                </c:pt>
                <c:pt idx="90">
                  <c:v>42639</c:v>
                </c:pt>
                <c:pt idx="91">
                  <c:v>42646</c:v>
                </c:pt>
                <c:pt idx="92">
                  <c:v>42653</c:v>
                </c:pt>
                <c:pt idx="93">
                  <c:v>42660</c:v>
                </c:pt>
                <c:pt idx="94">
                  <c:v>42667</c:v>
                </c:pt>
                <c:pt idx="95">
                  <c:v>42674</c:v>
                </c:pt>
                <c:pt idx="96">
                  <c:v>42681</c:v>
                </c:pt>
                <c:pt idx="97">
                  <c:v>42688</c:v>
                </c:pt>
                <c:pt idx="98">
                  <c:v>42695</c:v>
                </c:pt>
                <c:pt idx="99">
                  <c:v>42702</c:v>
                </c:pt>
                <c:pt idx="100">
                  <c:v>42709</c:v>
                </c:pt>
                <c:pt idx="101">
                  <c:v>42716</c:v>
                </c:pt>
                <c:pt idx="102">
                  <c:v>42723</c:v>
                </c:pt>
                <c:pt idx="103">
                  <c:v>42732</c:v>
                </c:pt>
                <c:pt idx="104">
                  <c:v>42739</c:v>
                </c:pt>
                <c:pt idx="105">
                  <c:v>42744</c:v>
                </c:pt>
                <c:pt idx="106">
                  <c:v>42751</c:v>
                </c:pt>
                <c:pt idx="107">
                  <c:v>42758</c:v>
                </c:pt>
                <c:pt idx="108">
                  <c:v>42765</c:v>
                </c:pt>
                <c:pt idx="109">
                  <c:v>42772</c:v>
                </c:pt>
                <c:pt idx="110">
                  <c:v>42779</c:v>
                </c:pt>
                <c:pt idx="111">
                  <c:v>42786</c:v>
                </c:pt>
                <c:pt idx="112">
                  <c:v>42793</c:v>
                </c:pt>
                <c:pt idx="113">
                  <c:v>42800</c:v>
                </c:pt>
                <c:pt idx="114">
                  <c:v>42807</c:v>
                </c:pt>
                <c:pt idx="115">
                  <c:v>42814</c:v>
                </c:pt>
                <c:pt idx="116">
                  <c:v>42821</c:v>
                </c:pt>
                <c:pt idx="117">
                  <c:v>42828</c:v>
                </c:pt>
                <c:pt idx="118">
                  <c:v>42835</c:v>
                </c:pt>
                <c:pt idx="119">
                  <c:v>42843</c:v>
                </c:pt>
                <c:pt idx="120">
                  <c:v>42849</c:v>
                </c:pt>
                <c:pt idx="121">
                  <c:v>42856</c:v>
                </c:pt>
                <c:pt idx="122">
                  <c:v>42863</c:v>
                </c:pt>
                <c:pt idx="123">
                  <c:v>42870</c:v>
                </c:pt>
              </c:numCache>
            </c:numRef>
          </c:cat>
          <c:val>
            <c:numRef>
              <c:f>'[Future Baseload Wholesale Price.xlsx]Q2 2017'!$B$2:$B$125</c:f>
              <c:numCache>
                <c:formatCode>General</c:formatCode>
                <c:ptCount val="124"/>
                <c:pt idx="0">
                  <c:v>38.479999999999997</c:v>
                </c:pt>
                <c:pt idx="1">
                  <c:v>38.590000000000003</c:v>
                </c:pt>
                <c:pt idx="2">
                  <c:v>38.090000000000003</c:v>
                </c:pt>
                <c:pt idx="3">
                  <c:v>37.9</c:v>
                </c:pt>
                <c:pt idx="4">
                  <c:v>38.090000000000003</c:v>
                </c:pt>
                <c:pt idx="5">
                  <c:v>38</c:v>
                </c:pt>
                <c:pt idx="6">
                  <c:v>38.200000000000003</c:v>
                </c:pt>
                <c:pt idx="7">
                  <c:v>38.619999999999997</c:v>
                </c:pt>
                <c:pt idx="8">
                  <c:v>38.700000000000003</c:v>
                </c:pt>
                <c:pt idx="9">
                  <c:v>39.35</c:v>
                </c:pt>
                <c:pt idx="10">
                  <c:v>39.69</c:v>
                </c:pt>
                <c:pt idx="11">
                  <c:v>39.6</c:v>
                </c:pt>
                <c:pt idx="12">
                  <c:v>39.96</c:v>
                </c:pt>
                <c:pt idx="13">
                  <c:v>40.369999999999997</c:v>
                </c:pt>
                <c:pt idx="14">
                  <c:v>40.25</c:v>
                </c:pt>
                <c:pt idx="15">
                  <c:v>40.299999999999997</c:v>
                </c:pt>
                <c:pt idx="16">
                  <c:v>40.299999999999997</c:v>
                </c:pt>
                <c:pt idx="17">
                  <c:v>40.340000000000003</c:v>
                </c:pt>
                <c:pt idx="18">
                  <c:v>39.6</c:v>
                </c:pt>
                <c:pt idx="19">
                  <c:v>39.6</c:v>
                </c:pt>
                <c:pt idx="20">
                  <c:v>39.979999999999997</c:v>
                </c:pt>
                <c:pt idx="21">
                  <c:v>40.21</c:v>
                </c:pt>
                <c:pt idx="22">
                  <c:v>40.22</c:v>
                </c:pt>
                <c:pt idx="23">
                  <c:v>40.22</c:v>
                </c:pt>
                <c:pt idx="24">
                  <c:v>40.25</c:v>
                </c:pt>
                <c:pt idx="25">
                  <c:v>40.5</c:v>
                </c:pt>
                <c:pt idx="26">
                  <c:v>40.31</c:v>
                </c:pt>
                <c:pt idx="27">
                  <c:v>40.200000000000003</c:v>
                </c:pt>
                <c:pt idx="28">
                  <c:v>40.35</c:v>
                </c:pt>
                <c:pt idx="29">
                  <c:v>40.299999999999997</c:v>
                </c:pt>
                <c:pt idx="30">
                  <c:v>40.299999999999997</c:v>
                </c:pt>
                <c:pt idx="31">
                  <c:v>40.49</c:v>
                </c:pt>
                <c:pt idx="32">
                  <c:v>41.25</c:v>
                </c:pt>
                <c:pt idx="33">
                  <c:v>41.8</c:v>
                </c:pt>
                <c:pt idx="34">
                  <c:v>42.07</c:v>
                </c:pt>
                <c:pt idx="35">
                  <c:v>42.73</c:v>
                </c:pt>
                <c:pt idx="36">
                  <c:v>43.05</c:v>
                </c:pt>
                <c:pt idx="37">
                  <c:v>43.4</c:v>
                </c:pt>
                <c:pt idx="38">
                  <c:v>43.46</c:v>
                </c:pt>
                <c:pt idx="39">
                  <c:v>43.25</c:v>
                </c:pt>
                <c:pt idx="40">
                  <c:v>44.36</c:v>
                </c:pt>
                <c:pt idx="41">
                  <c:v>46.1</c:v>
                </c:pt>
                <c:pt idx="42">
                  <c:v>46.25</c:v>
                </c:pt>
                <c:pt idx="43">
                  <c:v>46.1</c:v>
                </c:pt>
                <c:pt idx="44">
                  <c:v>44.8</c:v>
                </c:pt>
                <c:pt idx="45">
                  <c:v>44.83</c:v>
                </c:pt>
                <c:pt idx="46">
                  <c:v>42.68</c:v>
                </c:pt>
                <c:pt idx="47">
                  <c:v>42.8</c:v>
                </c:pt>
                <c:pt idx="48">
                  <c:v>42.8</c:v>
                </c:pt>
                <c:pt idx="49">
                  <c:v>43.5</c:v>
                </c:pt>
                <c:pt idx="50">
                  <c:v>44.3</c:v>
                </c:pt>
                <c:pt idx="51">
                  <c:v>44.65</c:v>
                </c:pt>
                <c:pt idx="52">
                  <c:v>44.75</c:v>
                </c:pt>
                <c:pt idx="53">
                  <c:v>45</c:v>
                </c:pt>
                <c:pt idx="54">
                  <c:v>45.05</c:v>
                </c:pt>
                <c:pt idx="55">
                  <c:v>45.41</c:v>
                </c:pt>
                <c:pt idx="56">
                  <c:v>45.6</c:v>
                </c:pt>
                <c:pt idx="57">
                  <c:v>45.13</c:v>
                </c:pt>
                <c:pt idx="58">
                  <c:v>44.77</c:v>
                </c:pt>
                <c:pt idx="59">
                  <c:v>44.35</c:v>
                </c:pt>
                <c:pt idx="60">
                  <c:v>44.25</c:v>
                </c:pt>
                <c:pt idx="61">
                  <c:v>44.58</c:v>
                </c:pt>
                <c:pt idx="62">
                  <c:v>44.37</c:v>
                </c:pt>
                <c:pt idx="63">
                  <c:v>44.78</c:v>
                </c:pt>
                <c:pt idx="64">
                  <c:v>45.03</c:v>
                </c:pt>
                <c:pt idx="65">
                  <c:v>45.5</c:v>
                </c:pt>
                <c:pt idx="66">
                  <c:v>46.02</c:v>
                </c:pt>
                <c:pt idx="67">
                  <c:v>46</c:v>
                </c:pt>
                <c:pt idx="68">
                  <c:v>45.85</c:v>
                </c:pt>
                <c:pt idx="69">
                  <c:v>45.65</c:v>
                </c:pt>
                <c:pt idx="70">
                  <c:v>47</c:v>
                </c:pt>
                <c:pt idx="71">
                  <c:v>47.19</c:v>
                </c:pt>
                <c:pt idx="72">
                  <c:v>47.46</c:v>
                </c:pt>
                <c:pt idx="73">
                  <c:v>47.2</c:v>
                </c:pt>
                <c:pt idx="74">
                  <c:v>48.66</c:v>
                </c:pt>
                <c:pt idx="75">
                  <c:v>48.34</c:v>
                </c:pt>
                <c:pt idx="76">
                  <c:v>49.73</c:v>
                </c:pt>
                <c:pt idx="77">
                  <c:v>52</c:v>
                </c:pt>
                <c:pt idx="78">
                  <c:v>55.02</c:v>
                </c:pt>
                <c:pt idx="79">
                  <c:v>55.5</c:v>
                </c:pt>
                <c:pt idx="80">
                  <c:v>55.5</c:v>
                </c:pt>
                <c:pt idx="81">
                  <c:v>55.3</c:v>
                </c:pt>
                <c:pt idx="82">
                  <c:v>54.6</c:v>
                </c:pt>
                <c:pt idx="83">
                  <c:v>55.55</c:v>
                </c:pt>
                <c:pt idx="84">
                  <c:v>56.65</c:v>
                </c:pt>
                <c:pt idx="85">
                  <c:v>55.65</c:v>
                </c:pt>
                <c:pt idx="86">
                  <c:v>55.95</c:v>
                </c:pt>
                <c:pt idx="87">
                  <c:v>56.75</c:v>
                </c:pt>
                <c:pt idx="88">
                  <c:v>57.65</c:v>
                </c:pt>
                <c:pt idx="89">
                  <c:v>57.9</c:v>
                </c:pt>
                <c:pt idx="90">
                  <c:v>62.47</c:v>
                </c:pt>
                <c:pt idx="91">
                  <c:v>61.55</c:v>
                </c:pt>
                <c:pt idx="92">
                  <c:v>58.65</c:v>
                </c:pt>
                <c:pt idx="93">
                  <c:v>58.5</c:v>
                </c:pt>
                <c:pt idx="94">
                  <c:v>60.5</c:v>
                </c:pt>
                <c:pt idx="95">
                  <c:v>66</c:v>
                </c:pt>
                <c:pt idx="96">
                  <c:v>70.5</c:v>
                </c:pt>
                <c:pt idx="97">
                  <c:v>70.45</c:v>
                </c:pt>
                <c:pt idx="98">
                  <c:v>72</c:v>
                </c:pt>
                <c:pt idx="99">
                  <c:v>73</c:v>
                </c:pt>
                <c:pt idx="100">
                  <c:v>72</c:v>
                </c:pt>
                <c:pt idx="101">
                  <c:v>73.180000000000007</c:v>
                </c:pt>
                <c:pt idx="102">
                  <c:v>74.400000000000006</c:v>
                </c:pt>
                <c:pt idx="103">
                  <c:v>75.3</c:v>
                </c:pt>
                <c:pt idx="104">
                  <c:v>77.75</c:v>
                </c:pt>
                <c:pt idx="105">
                  <c:v>78.5</c:v>
                </c:pt>
                <c:pt idx="106">
                  <c:v>83.25</c:v>
                </c:pt>
                <c:pt idx="107">
                  <c:v>88.5</c:v>
                </c:pt>
                <c:pt idx="108">
                  <c:v>89</c:v>
                </c:pt>
                <c:pt idx="109">
                  <c:v>95</c:v>
                </c:pt>
                <c:pt idx="110">
                  <c:v>101</c:v>
                </c:pt>
                <c:pt idx="111">
                  <c:v>118</c:v>
                </c:pt>
                <c:pt idx="112">
                  <c:v>123.5</c:v>
                </c:pt>
                <c:pt idx="113">
                  <c:v>120</c:v>
                </c:pt>
                <c:pt idx="114">
                  <c:v>138.94999999999999</c:v>
                </c:pt>
                <c:pt idx="115">
                  <c:v>130</c:v>
                </c:pt>
                <c:pt idx="116">
                  <c:v>135</c:v>
                </c:pt>
                <c:pt idx="117">
                  <c:v>130.5</c:v>
                </c:pt>
                <c:pt idx="118">
                  <c:v>127</c:v>
                </c:pt>
                <c:pt idx="119">
                  <c:v>130</c:v>
                </c:pt>
                <c:pt idx="120">
                  <c:v>127.75</c:v>
                </c:pt>
                <c:pt idx="121">
                  <c:v>126</c:v>
                </c:pt>
                <c:pt idx="122">
                  <c:v>117</c:v>
                </c:pt>
                <c:pt idx="123">
                  <c:v>112</c:v>
                </c:pt>
              </c:numCache>
            </c:numRef>
          </c:val>
          <c:smooth val="0"/>
          <c:extLst>
            <c:ext xmlns:c16="http://schemas.microsoft.com/office/drawing/2014/chart" uri="{C3380CC4-5D6E-409C-BE32-E72D297353CC}">
              <c16:uniqueId val="{0000000D-7496-42EC-BBC6-AC5FC2E65523}"/>
            </c:ext>
          </c:extLst>
        </c:ser>
        <c:ser>
          <c:idx val="1"/>
          <c:order val="1"/>
          <c:tx>
            <c:strRef>
              <c:f>'[Future Baseload Wholesale Price.xlsx]Q2 2017'!$C$1</c:f>
              <c:strCache>
                <c:ptCount val="1"/>
                <c:pt idx="0">
                  <c:v>VIC</c:v>
                </c:pt>
              </c:strCache>
            </c:strRef>
          </c:tx>
          <c:spPr>
            <a:ln w="28575" cap="rnd">
              <a:solidFill>
                <a:srgbClr val="C00000"/>
              </a:solidFill>
              <a:round/>
            </a:ln>
            <a:effectLst/>
          </c:spPr>
          <c:marker>
            <c:symbol val="none"/>
          </c:marker>
          <c:cat>
            <c:numRef>
              <c:f>'[Future Baseload Wholesale Price.xlsx]Q2 2017'!$A$2:$A$125</c:f>
              <c:numCache>
                <c:formatCode>m/d/yyyy</c:formatCode>
                <c:ptCount val="124"/>
                <c:pt idx="0">
                  <c:v>42009</c:v>
                </c:pt>
                <c:pt idx="1">
                  <c:v>42016</c:v>
                </c:pt>
                <c:pt idx="2">
                  <c:v>42023</c:v>
                </c:pt>
                <c:pt idx="3">
                  <c:v>42031</c:v>
                </c:pt>
                <c:pt idx="4">
                  <c:v>42037</c:v>
                </c:pt>
                <c:pt idx="5">
                  <c:v>42044</c:v>
                </c:pt>
                <c:pt idx="6">
                  <c:v>42051</c:v>
                </c:pt>
                <c:pt idx="7">
                  <c:v>42058</c:v>
                </c:pt>
                <c:pt idx="8">
                  <c:v>42065</c:v>
                </c:pt>
                <c:pt idx="9">
                  <c:v>42072</c:v>
                </c:pt>
                <c:pt idx="10">
                  <c:v>42079</c:v>
                </c:pt>
                <c:pt idx="11">
                  <c:v>42086</c:v>
                </c:pt>
                <c:pt idx="12">
                  <c:v>42093</c:v>
                </c:pt>
                <c:pt idx="13">
                  <c:v>42101</c:v>
                </c:pt>
                <c:pt idx="14">
                  <c:v>42107</c:v>
                </c:pt>
                <c:pt idx="15">
                  <c:v>42114</c:v>
                </c:pt>
                <c:pt idx="16">
                  <c:v>42121</c:v>
                </c:pt>
                <c:pt idx="17">
                  <c:v>42128</c:v>
                </c:pt>
                <c:pt idx="18">
                  <c:v>42135</c:v>
                </c:pt>
                <c:pt idx="19">
                  <c:v>42142</c:v>
                </c:pt>
                <c:pt idx="20">
                  <c:v>42149</c:v>
                </c:pt>
                <c:pt idx="21">
                  <c:v>42156</c:v>
                </c:pt>
                <c:pt idx="22">
                  <c:v>42164</c:v>
                </c:pt>
                <c:pt idx="23">
                  <c:v>42170</c:v>
                </c:pt>
                <c:pt idx="24">
                  <c:v>42177</c:v>
                </c:pt>
                <c:pt idx="25">
                  <c:v>42184</c:v>
                </c:pt>
                <c:pt idx="26">
                  <c:v>42191</c:v>
                </c:pt>
                <c:pt idx="27">
                  <c:v>42198</c:v>
                </c:pt>
                <c:pt idx="28">
                  <c:v>42205</c:v>
                </c:pt>
                <c:pt idx="29">
                  <c:v>42212</c:v>
                </c:pt>
                <c:pt idx="30">
                  <c:v>42219</c:v>
                </c:pt>
                <c:pt idx="31">
                  <c:v>42226</c:v>
                </c:pt>
                <c:pt idx="32">
                  <c:v>42233</c:v>
                </c:pt>
                <c:pt idx="33">
                  <c:v>42240</c:v>
                </c:pt>
                <c:pt idx="34">
                  <c:v>42247</c:v>
                </c:pt>
                <c:pt idx="35">
                  <c:v>42254</c:v>
                </c:pt>
                <c:pt idx="36">
                  <c:v>42261</c:v>
                </c:pt>
                <c:pt idx="37">
                  <c:v>42268</c:v>
                </c:pt>
                <c:pt idx="38">
                  <c:v>42275</c:v>
                </c:pt>
                <c:pt idx="39">
                  <c:v>42282</c:v>
                </c:pt>
                <c:pt idx="40">
                  <c:v>42289</c:v>
                </c:pt>
                <c:pt idx="41">
                  <c:v>42296</c:v>
                </c:pt>
                <c:pt idx="42">
                  <c:v>42303</c:v>
                </c:pt>
                <c:pt idx="43">
                  <c:v>42310</c:v>
                </c:pt>
                <c:pt idx="44">
                  <c:v>42317</c:v>
                </c:pt>
                <c:pt idx="45">
                  <c:v>42324</c:v>
                </c:pt>
                <c:pt idx="46">
                  <c:v>42331</c:v>
                </c:pt>
                <c:pt idx="47">
                  <c:v>42338</c:v>
                </c:pt>
                <c:pt idx="48">
                  <c:v>42345</c:v>
                </c:pt>
                <c:pt idx="49">
                  <c:v>42352</c:v>
                </c:pt>
                <c:pt idx="50">
                  <c:v>42359</c:v>
                </c:pt>
                <c:pt idx="51">
                  <c:v>42367</c:v>
                </c:pt>
                <c:pt idx="52">
                  <c:v>42373</c:v>
                </c:pt>
                <c:pt idx="53">
                  <c:v>42380</c:v>
                </c:pt>
                <c:pt idx="54">
                  <c:v>42387</c:v>
                </c:pt>
                <c:pt idx="55">
                  <c:v>42394</c:v>
                </c:pt>
                <c:pt idx="56">
                  <c:v>42401</c:v>
                </c:pt>
                <c:pt idx="57">
                  <c:v>42408</c:v>
                </c:pt>
                <c:pt idx="58">
                  <c:v>42415</c:v>
                </c:pt>
                <c:pt idx="59">
                  <c:v>42422</c:v>
                </c:pt>
                <c:pt idx="60">
                  <c:v>42429</c:v>
                </c:pt>
                <c:pt idx="61">
                  <c:v>42436</c:v>
                </c:pt>
                <c:pt idx="62">
                  <c:v>42443</c:v>
                </c:pt>
                <c:pt idx="63">
                  <c:v>42450</c:v>
                </c:pt>
                <c:pt idx="64">
                  <c:v>42458</c:v>
                </c:pt>
                <c:pt idx="65">
                  <c:v>42464</c:v>
                </c:pt>
                <c:pt idx="66">
                  <c:v>42471</c:v>
                </c:pt>
                <c:pt idx="67">
                  <c:v>42478</c:v>
                </c:pt>
                <c:pt idx="68">
                  <c:v>42485</c:v>
                </c:pt>
                <c:pt idx="69">
                  <c:v>42492</c:v>
                </c:pt>
                <c:pt idx="70">
                  <c:v>42499</c:v>
                </c:pt>
                <c:pt idx="71">
                  <c:v>42506</c:v>
                </c:pt>
                <c:pt idx="72">
                  <c:v>42513</c:v>
                </c:pt>
                <c:pt idx="73">
                  <c:v>42520</c:v>
                </c:pt>
                <c:pt idx="74">
                  <c:v>42527</c:v>
                </c:pt>
                <c:pt idx="75">
                  <c:v>42534</c:v>
                </c:pt>
                <c:pt idx="76">
                  <c:v>42541</c:v>
                </c:pt>
                <c:pt idx="77">
                  <c:v>42548</c:v>
                </c:pt>
                <c:pt idx="78">
                  <c:v>42555</c:v>
                </c:pt>
                <c:pt idx="79">
                  <c:v>42562</c:v>
                </c:pt>
                <c:pt idx="80">
                  <c:v>42569</c:v>
                </c:pt>
                <c:pt idx="81">
                  <c:v>42576</c:v>
                </c:pt>
                <c:pt idx="82">
                  <c:v>42583</c:v>
                </c:pt>
                <c:pt idx="83">
                  <c:v>42590</c:v>
                </c:pt>
                <c:pt idx="84">
                  <c:v>42597</c:v>
                </c:pt>
                <c:pt idx="85">
                  <c:v>42604</c:v>
                </c:pt>
                <c:pt idx="86">
                  <c:v>42611</c:v>
                </c:pt>
                <c:pt idx="87">
                  <c:v>42618</c:v>
                </c:pt>
                <c:pt idx="88">
                  <c:v>42625</c:v>
                </c:pt>
                <c:pt idx="89">
                  <c:v>42632</c:v>
                </c:pt>
                <c:pt idx="90">
                  <c:v>42639</c:v>
                </c:pt>
                <c:pt idx="91">
                  <c:v>42646</c:v>
                </c:pt>
                <c:pt idx="92">
                  <c:v>42653</c:v>
                </c:pt>
                <c:pt idx="93">
                  <c:v>42660</c:v>
                </c:pt>
                <c:pt idx="94">
                  <c:v>42667</c:v>
                </c:pt>
                <c:pt idx="95">
                  <c:v>42674</c:v>
                </c:pt>
                <c:pt idx="96">
                  <c:v>42681</c:v>
                </c:pt>
                <c:pt idx="97">
                  <c:v>42688</c:v>
                </c:pt>
                <c:pt idx="98">
                  <c:v>42695</c:v>
                </c:pt>
                <c:pt idx="99">
                  <c:v>42702</c:v>
                </c:pt>
                <c:pt idx="100">
                  <c:v>42709</c:v>
                </c:pt>
                <c:pt idx="101">
                  <c:v>42716</c:v>
                </c:pt>
                <c:pt idx="102">
                  <c:v>42723</c:v>
                </c:pt>
                <c:pt idx="103">
                  <c:v>42732</c:v>
                </c:pt>
                <c:pt idx="104">
                  <c:v>42739</c:v>
                </c:pt>
                <c:pt idx="105">
                  <c:v>42744</c:v>
                </c:pt>
                <c:pt idx="106">
                  <c:v>42751</c:v>
                </c:pt>
                <c:pt idx="107">
                  <c:v>42758</c:v>
                </c:pt>
                <c:pt idx="108">
                  <c:v>42765</c:v>
                </c:pt>
                <c:pt idx="109">
                  <c:v>42772</c:v>
                </c:pt>
                <c:pt idx="110">
                  <c:v>42779</c:v>
                </c:pt>
                <c:pt idx="111">
                  <c:v>42786</c:v>
                </c:pt>
                <c:pt idx="112">
                  <c:v>42793</c:v>
                </c:pt>
                <c:pt idx="113">
                  <c:v>42800</c:v>
                </c:pt>
                <c:pt idx="114">
                  <c:v>42807</c:v>
                </c:pt>
                <c:pt idx="115">
                  <c:v>42814</c:v>
                </c:pt>
                <c:pt idx="116">
                  <c:v>42821</c:v>
                </c:pt>
                <c:pt idx="117">
                  <c:v>42828</c:v>
                </c:pt>
                <c:pt idx="118">
                  <c:v>42835</c:v>
                </c:pt>
                <c:pt idx="119">
                  <c:v>42843</c:v>
                </c:pt>
                <c:pt idx="120">
                  <c:v>42849</c:v>
                </c:pt>
                <c:pt idx="121">
                  <c:v>42856</c:v>
                </c:pt>
                <c:pt idx="122">
                  <c:v>42863</c:v>
                </c:pt>
                <c:pt idx="123">
                  <c:v>42870</c:v>
                </c:pt>
              </c:numCache>
            </c:numRef>
          </c:cat>
          <c:val>
            <c:numRef>
              <c:f>'[Future Baseload Wholesale Price.xlsx]Q2 2017'!$C$2:$C$125</c:f>
              <c:numCache>
                <c:formatCode>General</c:formatCode>
                <c:ptCount val="124"/>
                <c:pt idx="0">
                  <c:v>33.39</c:v>
                </c:pt>
                <c:pt idx="1">
                  <c:v>33.15</c:v>
                </c:pt>
                <c:pt idx="2">
                  <c:v>32.96</c:v>
                </c:pt>
                <c:pt idx="3">
                  <c:v>32.79</c:v>
                </c:pt>
                <c:pt idx="4">
                  <c:v>33.200000000000003</c:v>
                </c:pt>
                <c:pt idx="5">
                  <c:v>32.72</c:v>
                </c:pt>
                <c:pt idx="6">
                  <c:v>32.36</c:v>
                </c:pt>
                <c:pt idx="7">
                  <c:v>32.53</c:v>
                </c:pt>
                <c:pt idx="8">
                  <c:v>32.33</c:v>
                </c:pt>
                <c:pt idx="9">
                  <c:v>32.630000000000003</c:v>
                </c:pt>
                <c:pt idx="10">
                  <c:v>32.880000000000003</c:v>
                </c:pt>
                <c:pt idx="11">
                  <c:v>33.1</c:v>
                </c:pt>
                <c:pt idx="12">
                  <c:v>32.64</c:v>
                </c:pt>
                <c:pt idx="13">
                  <c:v>32.64</c:v>
                </c:pt>
                <c:pt idx="14">
                  <c:v>32.64</c:v>
                </c:pt>
                <c:pt idx="15">
                  <c:v>32.74</c:v>
                </c:pt>
                <c:pt idx="16">
                  <c:v>33.29</c:v>
                </c:pt>
                <c:pt idx="17">
                  <c:v>33.31</c:v>
                </c:pt>
                <c:pt idx="18">
                  <c:v>32.69</c:v>
                </c:pt>
                <c:pt idx="19">
                  <c:v>32.69</c:v>
                </c:pt>
                <c:pt idx="20">
                  <c:v>32.49</c:v>
                </c:pt>
                <c:pt idx="21">
                  <c:v>32.369999999999997</c:v>
                </c:pt>
                <c:pt idx="22">
                  <c:v>32.340000000000003</c:v>
                </c:pt>
                <c:pt idx="23">
                  <c:v>32.75</c:v>
                </c:pt>
                <c:pt idx="24">
                  <c:v>32.82</c:v>
                </c:pt>
                <c:pt idx="25">
                  <c:v>33.119999999999997</c:v>
                </c:pt>
                <c:pt idx="26">
                  <c:v>32.72</c:v>
                </c:pt>
                <c:pt idx="27">
                  <c:v>33</c:v>
                </c:pt>
                <c:pt idx="28">
                  <c:v>33.15</c:v>
                </c:pt>
                <c:pt idx="29">
                  <c:v>33.200000000000003</c:v>
                </c:pt>
                <c:pt idx="30">
                  <c:v>33.450000000000003</c:v>
                </c:pt>
                <c:pt idx="31">
                  <c:v>33.799999999999997</c:v>
                </c:pt>
                <c:pt idx="32">
                  <c:v>34.299999999999997</c:v>
                </c:pt>
                <c:pt idx="33">
                  <c:v>34.549999999999997</c:v>
                </c:pt>
                <c:pt idx="34">
                  <c:v>34.75</c:v>
                </c:pt>
                <c:pt idx="35">
                  <c:v>35.4</c:v>
                </c:pt>
                <c:pt idx="36">
                  <c:v>36.450000000000003</c:v>
                </c:pt>
                <c:pt idx="37">
                  <c:v>36.9</c:v>
                </c:pt>
                <c:pt idx="38">
                  <c:v>37</c:v>
                </c:pt>
                <c:pt idx="39">
                  <c:v>37</c:v>
                </c:pt>
                <c:pt idx="40">
                  <c:v>38.619999999999997</c:v>
                </c:pt>
                <c:pt idx="41">
                  <c:v>40.71</c:v>
                </c:pt>
                <c:pt idx="42">
                  <c:v>40.65</c:v>
                </c:pt>
                <c:pt idx="43">
                  <c:v>40.5</c:v>
                </c:pt>
                <c:pt idx="44">
                  <c:v>38</c:v>
                </c:pt>
                <c:pt idx="45">
                  <c:v>37.85</c:v>
                </c:pt>
                <c:pt idx="46">
                  <c:v>36.700000000000003</c:v>
                </c:pt>
                <c:pt idx="47">
                  <c:v>36.799999999999997</c:v>
                </c:pt>
                <c:pt idx="48">
                  <c:v>37</c:v>
                </c:pt>
                <c:pt idx="49">
                  <c:v>38</c:v>
                </c:pt>
                <c:pt idx="50">
                  <c:v>39</c:v>
                </c:pt>
                <c:pt idx="51">
                  <c:v>39.75</c:v>
                </c:pt>
                <c:pt idx="52">
                  <c:v>39.4</c:v>
                </c:pt>
                <c:pt idx="53">
                  <c:v>39.65</c:v>
                </c:pt>
                <c:pt idx="54">
                  <c:v>39.94</c:v>
                </c:pt>
                <c:pt idx="55">
                  <c:v>40.020000000000003</c:v>
                </c:pt>
                <c:pt idx="56">
                  <c:v>40.25</c:v>
                </c:pt>
                <c:pt idx="57">
                  <c:v>39.75</c:v>
                </c:pt>
                <c:pt idx="58">
                  <c:v>39.5</c:v>
                </c:pt>
                <c:pt idx="59">
                  <c:v>38.5</c:v>
                </c:pt>
                <c:pt idx="60">
                  <c:v>38.5</c:v>
                </c:pt>
                <c:pt idx="61">
                  <c:v>39.51</c:v>
                </c:pt>
                <c:pt idx="62">
                  <c:v>39.75</c:v>
                </c:pt>
                <c:pt idx="63">
                  <c:v>40</c:v>
                </c:pt>
                <c:pt idx="64">
                  <c:v>40.31</c:v>
                </c:pt>
                <c:pt idx="65">
                  <c:v>40.200000000000003</c:v>
                </c:pt>
                <c:pt idx="66">
                  <c:v>41.3</c:v>
                </c:pt>
                <c:pt idx="67">
                  <c:v>41.14</c:v>
                </c:pt>
                <c:pt idx="68">
                  <c:v>41.34</c:v>
                </c:pt>
                <c:pt idx="69">
                  <c:v>41.6</c:v>
                </c:pt>
                <c:pt idx="70">
                  <c:v>42.9</c:v>
                </c:pt>
                <c:pt idx="71">
                  <c:v>43.22</c:v>
                </c:pt>
                <c:pt idx="72">
                  <c:v>43</c:v>
                </c:pt>
                <c:pt idx="73">
                  <c:v>42.78</c:v>
                </c:pt>
                <c:pt idx="74">
                  <c:v>44.6</c:v>
                </c:pt>
                <c:pt idx="75">
                  <c:v>44.36</c:v>
                </c:pt>
                <c:pt idx="76">
                  <c:v>45.4</c:v>
                </c:pt>
                <c:pt idx="77">
                  <c:v>47.42</c:v>
                </c:pt>
                <c:pt idx="78">
                  <c:v>51.2</c:v>
                </c:pt>
                <c:pt idx="79">
                  <c:v>51</c:v>
                </c:pt>
                <c:pt idx="80">
                  <c:v>51</c:v>
                </c:pt>
                <c:pt idx="81">
                  <c:v>50</c:v>
                </c:pt>
                <c:pt idx="82">
                  <c:v>49.25</c:v>
                </c:pt>
                <c:pt idx="83">
                  <c:v>49.7</c:v>
                </c:pt>
                <c:pt idx="84">
                  <c:v>51</c:v>
                </c:pt>
                <c:pt idx="85">
                  <c:v>49.5</c:v>
                </c:pt>
                <c:pt idx="86">
                  <c:v>49.85</c:v>
                </c:pt>
                <c:pt idx="87">
                  <c:v>51</c:v>
                </c:pt>
                <c:pt idx="88">
                  <c:v>52.25</c:v>
                </c:pt>
                <c:pt idx="89">
                  <c:v>52.9</c:v>
                </c:pt>
                <c:pt idx="90">
                  <c:v>60.25</c:v>
                </c:pt>
                <c:pt idx="91">
                  <c:v>58.92</c:v>
                </c:pt>
                <c:pt idx="92">
                  <c:v>55.75</c:v>
                </c:pt>
                <c:pt idx="93">
                  <c:v>55.25</c:v>
                </c:pt>
                <c:pt idx="94">
                  <c:v>57.6</c:v>
                </c:pt>
                <c:pt idx="95">
                  <c:v>66</c:v>
                </c:pt>
                <c:pt idx="96">
                  <c:v>71</c:v>
                </c:pt>
                <c:pt idx="97">
                  <c:v>70.5</c:v>
                </c:pt>
                <c:pt idx="98">
                  <c:v>71.959999999999994</c:v>
                </c:pt>
                <c:pt idx="99">
                  <c:v>73</c:v>
                </c:pt>
                <c:pt idx="100">
                  <c:v>71.25</c:v>
                </c:pt>
                <c:pt idx="101">
                  <c:v>72.75</c:v>
                </c:pt>
                <c:pt idx="102">
                  <c:v>73.25</c:v>
                </c:pt>
                <c:pt idx="103">
                  <c:v>74</c:v>
                </c:pt>
                <c:pt idx="104">
                  <c:v>75.75</c:v>
                </c:pt>
                <c:pt idx="105">
                  <c:v>76.5</c:v>
                </c:pt>
                <c:pt idx="106">
                  <c:v>83</c:v>
                </c:pt>
                <c:pt idx="107">
                  <c:v>88.25</c:v>
                </c:pt>
                <c:pt idx="108">
                  <c:v>88</c:v>
                </c:pt>
                <c:pt idx="109">
                  <c:v>91.5</c:v>
                </c:pt>
                <c:pt idx="110">
                  <c:v>97</c:v>
                </c:pt>
                <c:pt idx="111">
                  <c:v>117</c:v>
                </c:pt>
                <c:pt idx="112">
                  <c:v>124</c:v>
                </c:pt>
                <c:pt idx="113">
                  <c:v>120.5</c:v>
                </c:pt>
                <c:pt idx="114">
                  <c:v>146.5</c:v>
                </c:pt>
                <c:pt idx="115">
                  <c:v>143.6</c:v>
                </c:pt>
                <c:pt idx="116">
                  <c:v>152</c:v>
                </c:pt>
                <c:pt idx="117">
                  <c:v>147.25</c:v>
                </c:pt>
                <c:pt idx="118">
                  <c:v>134</c:v>
                </c:pt>
                <c:pt idx="119">
                  <c:v>134.25</c:v>
                </c:pt>
                <c:pt idx="120">
                  <c:v>132</c:v>
                </c:pt>
                <c:pt idx="121">
                  <c:v>131.75</c:v>
                </c:pt>
                <c:pt idx="122">
                  <c:v>135</c:v>
                </c:pt>
                <c:pt idx="123">
                  <c:v>127</c:v>
                </c:pt>
              </c:numCache>
            </c:numRef>
          </c:val>
          <c:smooth val="0"/>
          <c:extLst>
            <c:ext xmlns:c16="http://schemas.microsoft.com/office/drawing/2014/chart" uri="{C3380CC4-5D6E-409C-BE32-E72D297353CC}">
              <c16:uniqueId val="{0000000E-7496-42EC-BBC6-AC5FC2E65523}"/>
            </c:ext>
          </c:extLst>
        </c:ser>
        <c:ser>
          <c:idx val="2"/>
          <c:order val="2"/>
          <c:tx>
            <c:strRef>
              <c:f>'[Future Baseload Wholesale Price.xlsx]Q2 2017'!$D$1</c:f>
              <c:strCache>
                <c:ptCount val="1"/>
                <c:pt idx="0">
                  <c:v>QLD</c:v>
                </c:pt>
              </c:strCache>
            </c:strRef>
          </c:tx>
          <c:spPr>
            <a:ln w="28575" cap="rnd">
              <a:solidFill>
                <a:srgbClr val="92D050"/>
              </a:solidFill>
              <a:round/>
            </a:ln>
            <a:effectLst/>
          </c:spPr>
          <c:marker>
            <c:symbol val="none"/>
          </c:marker>
          <c:cat>
            <c:numRef>
              <c:f>'[Future Baseload Wholesale Price.xlsx]Q2 2017'!$A$2:$A$125</c:f>
              <c:numCache>
                <c:formatCode>m/d/yyyy</c:formatCode>
                <c:ptCount val="124"/>
                <c:pt idx="0">
                  <c:v>42009</c:v>
                </c:pt>
                <c:pt idx="1">
                  <c:v>42016</c:v>
                </c:pt>
                <c:pt idx="2">
                  <c:v>42023</c:v>
                </c:pt>
                <c:pt idx="3">
                  <c:v>42031</c:v>
                </c:pt>
                <c:pt idx="4">
                  <c:v>42037</c:v>
                </c:pt>
                <c:pt idx="5">
                  <c:v>42044</c:v>
                </c:pt>
                <c:pt idx="6">
                  <c:v>42051</c:v>
                </c:pt>
                <c:pt idx="7">
                  <c:v>42058</c:v>
                </c:pt>
                <c:pt idx="8">
                  <c:v>42065</c:v>
                </c:pt>
                <c:pt idx="9">
                  <c:v>42072</c:v>
                </c:pt>
                <c:pt idx="10">
                  <c:v>42079</c:v>
                </c:pt>
                <c:pt idx="11">
                  <c:v>42086</c:v>
                </c:pt>
                <c:pt idx="12">
                  <c:v>42093</c:v>
                </c:pt>
                <c:pt idx="13">
                  <c:v>42101</c:v>
                </c:pt>
                <c:pt idx="14">
                  <c:v>42107</c:v>
                </c:pt>
                <c:pt idx="15">
                  <c:v>42114</c:v>
                </c:pt>
                <c:pt idx="16">
                  <c:v>42121</c:v>
                </c:pt>
                <c:pt idx="17">
                  <c:v>42128</c:v>
                </c:pt>
                <c:pt idx="18">
                  <c:v>42135</c:v>
                </c:pt>
                <c:pt idx="19">
                  <c:v>42142</c:v>
                </c:pt>
                <c:pt idx="20">
                  <c:v>42149</c:v>
                </c:pt>
                <c:pt idx="21">
                  <c:v>42156</c:v>
                </c:pt>
                <c:pt idx="22">
                  <c:v>42164</c:v>
                </c:pt>
                <c:pt idx="23">
                  <c:v>42170</c:v>
                </c:pt>
                <c:pt idx="24">
                  <c:v>42177</c:v>
                </c:pt>
                <c:pt idx="25">
                  <c:v>42184</c:v>
                </c:pt>
                <c:pt idx="26">
                  <c:v>42191</c:v>
                </c:pt>
                <c:pt idx="27">
                  <c:v>42198</c:v>
                </c:pt>
                <c:pt idx="28">
                  <c:v>42205</c:v>
                </c:pt>
                <c:pt idx="29">
                  <c:v>42212</c:v>
                </c:pt>
                <c:pt idx="30">
                  <c:v>42219</c:v>
                </c:pt>
                <c:pt idx="31">
                  <c:v>42226</c:v>
                </c:pt>
                <c:pt idx="32">
                  <c:v>42233</c:v>
                </c:pt>
                <c:pt idx="33">
                  <c:v>42240</c:v>
                </c:pt>
                <c:pt idx="34">
                  <c:v>42247</c:v>
                </c:pt>
                <c:pt idx="35">
                  <c:v>42254</c:v>
                </c:pt>
                <c:pt idx="36">
                  <c:v>42261</c:v>
                </c:pt>
                <c:pt idx="37">
                  <c:v>42268</c:v>
                </c:pt>
                <c:pt idx="38">
                  <c:v>42275</c:v>
                </c:pt>
                <c:pt idx="39">
                  <c:v>42282</c:v>
                </c:pt>
                <c:pt idx="40">
                  <c:v>42289</c:v>
                </c:pt>
                <c:pt idx="41">
                  <c:v>42296</c:v>
                </c:pt>
                <c:pt idx="42">
                  <c:v>42303</c:v>
                </c:pt>
                <c:pt idx="43">
                  <c:v>42310</c:v>
                </c:pt>
                <c:pt idx="44">
                  <c:v>42317</c:v>
                </c:pt>
                <c:pt idx="45">
                  <c:v>42324</c:v>
                </c:pt>
                <c:pt idx="46">
                  <c:v>42331</c:v>
                </c:pt>
                <c:pt idx="47">
                  <c:v>42338</c:v>
                </c:pt>
                <c:pt idx="48">
                  <c:v>42345</c:v>
                </c:pt>
                <c:pt idx="49">
                  <c:v>42352</c:v>
                </c:pt>
                <c:pt idx="50">
                  <c:v>42359</c:v>
                </c:pt>
                <c:pt idx="51">
                  <c:v>42367</c:v>
                </c:pt>
                <c:pt idx="52">
                  <c:v>42373</c:v>
                </c:pt>
                <c:pt idx="53">
                  <c:v>42380</c:v>
                </c:pt>
                <c:pt idx="54">
                  <c:v>42387</c:v>
                </c:pt>
                <c:pt idx="55">
                  <c:v>42394</c:v>
                </c:pt>
                <c:pt idx="56">
                  <c:v>42401</c:v>
                </c:pt>
                <c:pt idx="57">
                  <c:v>42408</c:v>
                </c:pt>
                <c:pt idx="58">
                  <c:v>42415</c:v>
                </c:pt>
                <c:pt idx="59">
                  <c:v>42422</c:v>
                </c:pt>
                <c:pt idx="60">
                  <c:v>42429</c:v>
                </c:pt>
                <c:pt idx="61">
                  <c:v>42436</c:v>
                </c:pt>
                <c:pt idx="62">
                  <c:v>42443</c:v>
                </c:pt>
                <c:pt idx="63">
                  <c:v>42450</c:v>
                </c:pt>
                <c:pt idx="64">
                  <c:v>42458</c:v>
                </c:pt>
                <c:pt idx="65">
                  <c:v>42464</c:v>
                </c:pt>
                <c:pt idx="66">
                  <c:v>42471</c:v>
                </c:pt>
                <c:pt idx="67">
                  <c:v>42478</c:v>
                </c:pt>
                <c:pt idx="68">
                  <c:v>42485</c:v>
                </c:pt>
                <c:pt idx="69">
                  <c:v>42492</c:v>
                </c:pt>
                <c:pt idx="70">
                  <c:v>42499</c:v>
                </c:pt>
                <c:pt idx="71">
                  <c:v>42506</c:v>
                </c:pt>
                <c:pt idx="72">
                  <c:v>42513</c:v>
                </c:pt>
                <c:pt idx="73">
                  <c:v>42520</c:v>
                </c:pt>
                <c:pt idx="74">
                  <c:v>42527</c:v>
                </c:pt>
                <c:pt idx="75">
                  <c:v>42534</c:v>
                </c:pt>
                <c:pt idx="76">
                  <c:v>42541</c:v>
                </c:pt>
                <c:pt idx="77">
                  <c:v>42548</c:v>
                </c:pt>
                <c:pt idx="78">
                  <c:v>42555</c:v>
                </c:pt>
                <c:pt idx="79">
                  <c:v>42562</c:v>
                </c:pt>
                <c:pt idx="80">
                  <c:v>42569</c:v>
                </c:pt>
                <c:pt idx="81">
                  <c:v>42576</c:v>
                </c:pt>
                <c:pt idx="82">
                  <c:v>42583</c:v>
                </c:pt>
                <c:pt idx="83">
                  <c:v>42590</c:v>
                </c:pt>
                <c:pt idx="84">
                  <c:v>42597</c:v>
                </c:pt>
                <c:pt idx="85">
                  <c:v>42604</c:v>
                </c:pt>
                <c:pt idx="86">
                  <c:v>42611</c:v>
                </c:pt>
                <c:pt idx="87">
                  <c:v>42618</c:v>
                </c:pt>
                <c:pt idx="88">
                  <c:v>42625</c:v>
                </c:pt>
                <c:pt idx="89">
                  <c:v>42632</c:v>
                </c:pt>
                <c:pt idx="90">
                  <c:v>42639</c:v>
                </c:pt>
                <c:pt idx="91">
                  <c:v>42646</c:v>
                </c:pt>
                <c:pt idx="92">
                  <c:v>42653</c:v>
                </c:pt>
                <c:pt idx="93">
                  <c:v>42660</c:v>
                </c:pt>
                <c:pt idx="94">
                  <c:v>42667</c:v>
                </c:pt>
                <c:pt idx="95">
                  <c:v>42674</c:v>
                </c:pt>
                <c:pt idx="96">
                  <c:v>42681</c:v>
                </c:pt>
                <c:pt idx="97">
                  <c:v>42688</c:v>
                </c:pt>
                <c:pt idx="98">
                  <c:v>42695</c:v>
                </c:pt>
                <c:pt idx="99">
                  <c:v>42702</c:v>
                </c:pt>
                <c:pt idx="100">
                  <c:v>42709</c:v>
                </c:pt>
                <c:pt idx="101">
                  <c:v>42716</c:v>
                </c:pt>
                <c:pt idx="102">
                  <c:v>42723</c:v>
                </c:pt>
                <c:pt idx="103">
                  <c:v>42732</c:v>
                </c:pt>
                <c:pt idx="104">
                  <c:v>42739</c:v>
                </c:pt>
                <c:pt idx="105">
                  <c:v>42744</c:v>
                </c:pt>
                <c:pt idx="106">
                  <c:v>42751</c:v>
                </c:pt>
                <c:pt idx="107">
                  <c:v>42758</c:v>
                </c:pt>
                <c:pt idx="108">
                  <c:v>42765</c:v>
                </c:pt>
                <c:pt idx="109">
                  <c:v>42772</c:v>
                </c:pt>
                <c:pt idx="110">
                  <c:v>42779</c:v>
                </c:pt>
                <c:pt idx="111">
                  <c:v>42786</c:v>
                </c:pt>
                <c:pt idx="112">
                  <c:v>42793</c:v>
                </c:pt>
                <c:pt idx="113">
                  <c:v>42800</c:v>
                </c:pt>
                <c:pt idx="114">
                  <c:v>42807</c:v>
                </c:pt>
                <c:pt idx="115">
                  <c:v>42814</c:v>
                </c:pt>
                <c:pt idx="116">
                  <c:v>42821</c:v>
                </c:pt>
                <c:pt idx="117">
                  <c:v>42828</c:v>
                </c:pt>
                <c:pt idx="118">
                  <c:v>42835</c:v>
                </c:pt>
                <c:pt idx="119">
                  <c:v>42843</c:v>
                </c:pt>
                <c:pt idx="120">
                  <c:v>42849</c:v>
                </c:pt>
                <c:pt idx="121">
                  <c:v>42856</c:v>
                </c:pt>
                <c:pt idx="122">
                  <c:v>42863</c:v>
                </c:pt>
                <c:pt idx="123">
                  <c:v>42870</c:v>
                </c:pt>
              </c:numCache>
            </c:numRef>
          </c:cat>
          <c:val>
            <c:numRef>
              <c:f>'[Future Baseload Wholesale Price.xlsx]Q2 2017'!$D$2:$D$125</c:f>
              <c:numCache>
                <c:formatCode>General</c:formatCode>
                <c:ptCount val="124"/>
                <c:pt idx="0">
                  <c:v>44.37</c:v>
                </c:pt>
                <c:pt idx="1">
                  <c:v>44.11</c:v>
                </c:pt>
                <c:pt idx="2">
                  <c:v>43.9</c:v>
                </c:pt>
                <c:pt idx="3">
                  <c:v>43.46</c:v>
                </c:pt>
                <c:pt idx="4">
                  <c:v>43.32</c:v>
                </c:pt>
                <c:pt idx="5">
                  <c:v>42.95</c:v>
                </c:pt>
                <c:pt idx="6">
                  <c:v>42.71</c:v>
                </c:pt>
                <c:pt idx="7">
                  <c:v>42.71</c:v>
                </c:pt>
                <c:pt idx="8">
                  <c:v>42.25</c:v>
                </c:pt>
                <c:pt idx="9">
                  <c:v>43</c:v>
                </c:pt>
                <c:pt idx="10">
                  <c:v>43</c:v>
                </c:pt>
                <c:pt idx="11">
                  <c:v>43</c:v>
                </c:pt>
                <c:pt idx="12">
                  <c:v>43</c:v>
                </c:pt>
                <c:pt idx="13">
                  <c:v>42.5</c:v>
                </c:pt>
                <c:pt idx="14">
                  <c:v>41.9</c:v>
                </c:pt>
                <c:pt idx="15">
                  <c:v>41.86</c:v>
                </c:pt>
                <c:pt idx="16">
                  <c:v>41.8</c:v>
                </c:pt>
                <c:pt idx="17">
                  <c:v>41.84</c:v>
                </c:pt>
                <c:pt idx="18">
                  <c:v>41.84</c:v>
                </c:pt>
                <c:pt idx="19">
                  <c:v>41.69</c:v>
                </c:pt>
                <c:pt idx="20">
                  <c:v>41.94</c:v>
                </c:pt>
                <c:pt idx="21">
                  <c:v>42.25</c:v>
                </c:pt>
                <c:pt idx="22">
                  <c:v>42.3</c:v>
                </c:pt>
                <c:pt idx="23">
                  <c:v>42.3</c:v>
                </c:pt>
                <c:pt idx="24">
                  <c:v>42.3</c:v>
                </c:pt>
                <c:pt idx="25">
                  <c:v>42.26</c:v>
                </c:pt>
                <c:pt idx="26">
                  <c:v>42.28</c:v>
                </c:pt>
                <c:pt idx="27">
                  <c:v>42.48</c:v>
                </c:pt>
                <c:pt idx="28">
                  <c:v>42.35</c:v>
                </c:pt>
                <c:pt idx="29">
                  <c:v>42.2</c:v>
                </c:pt>
                <c:pt idx="30">
                  <c:v>42.23</c:v>
                </c:pt>
                <c:pt idx="31">
                  <c:v>42.69</c:v>
                </c:pt>
                <c:pt idx="32">
                  <c:v>43.25</c:v>
                </c:pt>
                <c:pt idx="33">
                  <c:v>43.32</c:v>
                </c:pt>
                <c:pt idx="34">
                  <c:v>43.39</c:v>
                </c:pt>
                <c:pt idx="35">
                  <c:v>43.75</c:v>
                </c:pt>
                <c:pt idx="36">
                  <c:v>44.76</c:v>
                </c:pt>
                <c:pt idx="37">
                  <c:v>45.15</c:v>
                </c:pt>
                <c:pt idx="38">
                  <c:v>45.5</c:v>
                </c:pt>
                <c:pt idx="39">
                  <c:v>44.67</c:v>
                </c:pt>
                <c:pt idx="40">
                  <c:v>45.15</c:v>
                </c:pt>
                <c:pt idx="41">
                  <c:v>46.59</c:v>
                </c:pt>
                <c:pt idx="42">
                  <c:v>47.93</c:v>
                </c:pt>
                <c:pt idx="43">
                  <c:v>48.52</c:v>
                </c:pt>
                <c:pt idx="44">
                  <c:v>48.4</c:v>
                </c:pt>
                <c:pt idx="45">
                  <c:v>48.05</c:v>
                </c:pt>
                <c:pt idx="46">
                  <c:v>45.5</c:v>
                </c:pt>
                <c:pt idx="47">
                  <c:v>45.41</c:v>
                </c:pt>
                <c:pt idx="48">
                  <c:v>45.5</c:v>
                </c:pt>
                <c:pt idx="49">
                  <c:v>45.76</c:v>
                </c:pt>
                <c:pt idx="50">
                  <c:v>46.3</c:v>
                </c:pt>
                <c:pt idx="51">
                  <c:v>46.35</c:v>
                </c:pt>
                <c:pt idx="52">
                  <c:v>46.6</c:v>
                </c:pt>
                <c:pt idx="53">
                  <c:v>47.1</c:v>
                </c:pt>
                <c:pt idx="54">
                  <c:v>46.9</c:v>
                </c:pt>
                <c:pt idx="55">
                  <c:v>47</c:v>
                </c:pt>
                <c:pt idx="56">
                  <c:v>47.35</c:v>
                </c:pt>
                <c:pt idx="57">
                  <c:v>46.85</c:v>
                </c:pt>
                <c:pt idx="58">
                  <c:v>46.7</c:v>
                </c:pt>
                <c:pt idx="59">
                  <c:v>47.31</c:v>
                </c:pt>
                <c:pt idx="60">
                  <c:v>46.7</c:v>
                </c:pt>
                <c:pt idx="61">
                  <c:v>46.71</c:v>
                </c:pt>
                <c:pt idx="62">
                  <c:v>46.75</c:v>
                </c:pt>
                <c:pt idx="63">
                  <c:v>47.3</c:v>
                </c:pt>
                <c:pt idx="64">
                  <c:v>47.85</c:v>
                </c:pt>
                <c:pt idx="65">
                  <c:v>47.39</c:v>
                </c:pt>
                <c:pt idx="66">
                  <c:v>48.1</c:v>
                </c:pt>
                <c:pt idx="67">
                  <c:v>47.84</c:v>
                </c:pt>
                <c:pt idx="68">
                  <c:v>48.32</c:v>
                </c:pt>
                <c:pt idx="69">
                  <c:v>48.31</c:v>
                </c:pt>
                <c:pt idx="70">
                  <c:v>48.63</c:v>
                </c:pt>
                <c:pt idx="71">
                  <c:v>49.35</c:v>
                </c:pt>
                <c:pt idx="72">
                  <c:v>49.36</c:v>
                </c:pt>
                <c:pt idx="73">
                  <c:v>49.6</c:v>
                </c:pt>
                <c:pt idx="74">
                  <c:v>50.2</c:v>
                </c:pt>
                <c:pt idx="75">
                  <c:v>50.3</c:v>
                </c:pt>
                <c:pt idx="76">
                  <c:v>51.07</c:v>
                </c:pt>
                <c:pt idx="77">
                  <c:v>52.5</c:v>
                </c:pt>
                <c:pt idx="78">
                  <c:v>54.9</c:v>
                </c:pt>
                <c:pt idx="79">
                  <c:v>54.6</c:v>
                </c:pt>
                <c:pt idx="80">
                  <c:v>54</c:v>
                </c:pt>
                <c:pt idx="81">
                  <c:v>54</c:v>
                </c:pt>
                <c:pt idx="82">
                  <c:v>53.33</c:v>
                </c:pt>
                <c:pt idx="83">
                  <c:v>54.9</c:v>
                </c:pt>
                <c:pt idx="84">
                  <c:v>56.25</c:v>
                </c:pt>
                <c:pt idx="85">
                  <c:v>55</c:v>
                </c:pt>
                <c:pt idx="86">
                  <c:v>55.68</c:v>
                </c:pt>
                <c:pt idx="87">
                  <c:v>56.15</c:v>
                </c:pt>
                <c:pt idx="88">
                  <c:v>57</c:v>
                </c:pt>
                <c:pt idx="89">
                  <c:v>57.25</c:v>
                </c:pt>
                <c:pt idx="90">
                  <c:v>59.85</c:v>
                </c:pt>
                <c:pt idx="91">
                  <c:v>60</c:v>
                </c:pt>
                <c:pt idx="92">
                  <c:v>57.75</c:v>
                </c:pt>
                <c:pt idx="93">
                  <c:v>57.25</c:v>
                </c:pt>
                <c:pt idx="94">
                  <c:v>58.49</c:v>
                </c:pt>
                <c:pt idx="95">
                  <c:v>61.91</c:v>
                </c:pt>
                <c:pt idx="96">
                  <c:v>67.599999999999994</c:v>
                </c:pt>
                <c:pt idx="97">
                  <c:v>67.25</c:v>
                </c:pt>
                <c:pt idx="98">
                  <c:v>68.5</c:v>
                </c:pt>
                <c:pt idx="99">
                  <c:v>69.8</c:v>
                </c:pt>
                <c:pt idx="100">
                  <c:v>69</c:v>
                </c:pt>
                <c:pt idx="101">
                  <c:v>70.599999999999994</c:v>
                </c:pt>
                <c:pt idx="102">
                  <c:v>70.650000000000006</c:v>
                </c:pt>
                <c:pt idx="103">
                  <c:v>71.5</c:v>
                </c:pt>
                <c:pt idx="104">
                  <c:v>73.12</c:v>
                </c:pt>
                <c:pt idx="105">
                  <c:v>75</c:v>
                </c:pt>
                <c:pt idx="106">
                  <c:v>78</c:v>
                </c:pt>
                <c:pt idx="107">
                  <c:v>83.5</c:v>
                </c:pt>
                <c:pt idx="108">
                  <c:v>85.6</c:v>
                </c:pt>
                <c:pt idx="109">
                  <c:v>89.75</c:v>
                </c:pt>
                <c:pt idx="110">
                  <c:v>93.25</c:v>
                </c:pt>
                <c:pt idx="111">
                  <c:v>107.5</c:v>
                </c:pt>
                <c:pt idx="112">
                  <c:v>110.5</c:v>
                </c:pt>
                <c:pt idx="113">
                  <c:v>112</c:v>
                </c:pt>
                <c:pt idx="114">
                  <c:v>123</c:v>
                </c:pt>
                <c:pt idx="115">
                  <c:v>117.5</c:v>
                </c:pt>
                <c:pt idx="116">
                  <c:v>119.5</c:v>
                </c:pt>
                <c:pt idx="117">
                  <c:v>114.5</c:v>
                </c:pt>
                <c:pt idx="118">
                  <c:v>109.5</c:v>
                </c:pt>
                <c:pt idx="119">
                  <c:v>109.5</c:v>
                </c:pt>
                <c:pt idx="120">
                  <c:v>108.25</c:v>
                </c:pt>
                <c:pt idx="121">
                  <c:v>105</c:v>
                </c:pt>
                <c:pt idx="122">
                  <c:v>103.5</c:v>
                </c:pt>
                <c:pt idx="123">
                  <c:v>99.75</c:v>
                </c:pt>
              </c:numCache>
            </c:numRef>
          </c:val>
          <c:smooth val="0"/>
          <c:extLst>
            <c:ext xmlns:c16="http://schemas.microsoft.com/office/drawing/2014/chart" uri="{C3380CC4-5D6E-409C-BE32-E72D297353CC}">
              <c16:uniqueId val="{0000000F-7496-42EC-BBC6-AC5FC2E65523}"/>
            </c:ext>
          </c:extLst>
        </c:ser>
        <c:ser>
          <c:idx val="3"/>
          <c:order val="3"/>
          <c:tx>
            <c:strRef>
              <c:f>'[Future Baseload Wholesale Price.xlsx]Q2 2017'!$E$1</c:f>
              <c:strCache>
                <c:ptCount val="1"/>
                <c:pt idx="0">
                  <c:v>SA </c:v>
                </c:pt>
              </c:strCache>
            </c:strRef>
          </c:tx>
          <c:spPr>
            <a:ln w="28575" cap="rnd">
              <a:solidFill>
                <a:srgbClr val="7030A0"/>
              </a:solidFill>
              <a:round/>
            </a:ln>
            <a:effectLst/>
          </c:spPr>
          <c:marker>
            <c:symbol val="none"/>
          </c:marker>
          <c:cat>
            <c:numRef>
              <c:f>'[Future Baseload Wholesale Price.xlsx]Q2 2017'!$A$2:$A$125</c:f>
              <c:numCache>
                <c:formatCode>m/d/yyyy</c:formatCode>
                <c:ptCount val="124"/>
                <c:pt idx="0">
                  <c:v>42009</c:v>
                </c:pt>
                <c:pt idx="1">
                  <c:v>42016</c:v>
                </c:pt>
                <c:pt idx="2">
                  <c:v>42023</c:v>
                </c:pt>
                <c:pt idx="3">
                  <c:v>42031</c:v>
                </c:pt>
                <c:pt idx="4">
                  <c:v>42037</c:v>
                </c:pt>
                <c:pt idx="5">
                  <c:v>42044</c:v>
                </c:pt>
                <c:pt idx="6">
                  <c:v>42051</c:v>
                </c:pt>
                <c:pt idx="7">
                  <c:v>42058</c:v>
                </c:pt>
                <c:pt idx="8">
                  <c:v>42065</c:v>
                </c:pt>
                <c:pt idx="9">
                  <c:v>42072</c:v>
                </c:pt>
                <c:pt idx="10">
                  <c:v>42079</c:v>
                </c:pt>
                <c:pt idx="11">
                  <c:v>42086</c:v>
                </c:pt>
                <c:pt idx="12">
                  <c:v>42093</c:v>
                </c:pt>
                <c:pt idx="13">
                  <c:v>42101</c:v>
                </c:pt>
                <c:pt idx="14">
                  <c:v>42107</c:v>
                </c:pt>
                <c:pt idx="15">
                  <c:v>42114</c:v>
                </c:pt>
                <c:pt idx="16">
                  <c:v>42121</c:v>
                </c:pt>
                <c:pt idx="17">
                  <c:v>42128</c:v>
                </c:pt>
                <c:pt idx="18">
                  <c:v>42135</c:v>
                </c:pt>
                <c:pt idx="19">
                  <c:v>42142</c:v>
                </c:pt>
                <c:pt idx="20">
                  <c:v>42149</c:v>
                </c:pt>
                <c:pt idx="21">
                  <c:v>42156</c:v>
                </c:pt>
                <c:pt idx="22">
                  <c:v>42164</c:v>
                </c:pt>
                <c:pt idx="23">
                  <c:v>42170</c:v>
                </c:pt>
                <c:pt idx="24">
                  <c:v>42177</c:v>
                </c:pt>
                <c:pt idx="25">
                  <c:v>42184</c:v>
                </c:pt>
                <c:pt idx="26">
                  <c:v>42191</c:v>
                </c:pt>
                <c:pt idx="27">
                  <c:v>42198</c:v>
                </c:pt>
                <c:pt idx="28">
                  <c:v>42205</c:v>
                </c:pt>
                <c:pt idx="29">
                  <c:v>42212</c:v>
                </c:pt>
                <c:pt idx="30">
                  <c:v>42219</c:v>
                </c:pt>
                <c:pt idx="31">
                  <c:v>42226</c:v>
                </c:pt>
                <c:pt idx="32">
                  <c:v>42233</c:v>
                </c:pt>
                <c:pt idx="33">
                  <c:v>42240</c:v>
                </c:pt>
                <c:pt idx="34">
                  <c:v>42247</c:v>
                </c:pt>
                <c:pt idx="35">
                  <c:v>42254</c:v>
                </c:pt>
                <c:pt idx="36">
                  <c:v>42261</c:v>
                </c:pt>
                <c:pt idx="37">
                  <c:v>42268</c:v>
                </c:pt>
                <c:pt idx="38">
                  <c:v>42275</c:v>
                </c:pt>
                <c:pt idx="39">
                  <c:v>42282</c:v>
                </c:pt>
                <c:pt idx="40">
                  <c:v>42289</c:v>
                </c:pt>
                <c:pt idx="41">
                  <c:v>42296</c:v>
                </c:pt>
                <c:pt idx="42">
                  <c:v>42303</c:v>
                </c:pt>
                <c:pt idx="43">
                  <c:v>42310</c:v>
                </c:pt>
                <c:pt idx="44">
                  <c:v>42317</c:v>
                </c:pt>
                <c:pt idx="45">
                  <c:v>42324</c:v>
                </c:pt>
                <c:pt idx="46">
                  <c:v>42331</c:v>
                </c:pt>
                <c:pt idx="47">
                  <c:v>42338</c:v>
                </c:pt>
                <c:pt idx="48">
                  <c:v>42345</c:v>
                </c:pt>
                <c:pt idx="49">
                  <c:v>42352</c:v>
                </c:pt>
                <c:pt idx="50">
                  <c:v>42359</c:v>
                </c:pt>
                <c:pt idx="51">
                  <c:v>42367</c:v>
                </c:pt>
                <c:pt idx="52">
                  <c:v>42373</c:v>
                </c:pt>
                <c:pt idx="53">
                  <c:v>42380</c:v>
                </c:pt>
                <c:pt idx="54">
                  <c:v>42387</c:v>
                </c:pt>
                <c:pt idx="55">
                  <c:v>42394</c:v>
                </c:pt>
                <c:pt idx="56">
                  <c:v>42401</c:v>
                </c:pt>
                <c:pt idx="57">
                  <c:v>42408</c:v>
                </c:pt>
                <c:pt idx="58">
                  <c:v>42415</c:v>
                </c:pt>
                <c:pt idx="59">
                  <c:v>42422</c:v>
                </c:pt>
                <c:pt idx="60">
                  <c:v>42429</c:v>
                </c:pt>
                <c:pt idx="61">
                  <c:v>42436</c:v>
                </c:pt>
                <c:pt idx="62">
                  <c:v>42443</c:v>
                </c:pt>
                <c:pt idx="63">
                  <c:v>42450</c:v>
                </c:pt>
                <c:pt idx="64">
                  <c:v>42458</c:v>
                </c:pt>
                <c:pt idx="65">
                  <c:v>42464</c:v>
                </c:pt>
                <c:pt idx="66">
                  <c:v>42471</c:v>
                </c:pt>
                <c:pt idx="67">
                  <c:v>42478</c:v>
                </c:pt>
                <c:pt idx="68">
                  <c:v>42485</c:v>
                </c:pt>
                <c:pt idx="69">
                  <c:v>42492</c:v>
                </c:pt>
                <c:pt idx="70">
                  <c:v>42499</c:v>
                </c:pt>
                <c:pt idx="71">
                  <c:v>42506</c:v>
                </c:pt>
                <c:pt idx="72">
                  <c:v>42513</c:v>
                </c:pt>
                <c:pt idx="73">
                  <c:v>42520</c:v>
                </c:pt>
                <c:pt idx="74">
                  <c:v>42527</c:v>
                </c:pt>
                <c:pt idx="75">
                  <c:v>42534</c:v>
                </c:pt>
                <c:pt idx="76">
                  <c:v>42541</c:v>
                </c:pt>
                <c:pt idx="77">
                  <c:v>42548</c:v>
                </c:pt>
                <c:pt idx="78">
                  <c:v>42555</c:v>
                </c:pt>
                <c:pt idx="79">
                  <c:v>42562</c:v>
                </c:pt>
                <c:pt idx="80">
                  <c:v>42569</c:v>
                </c:pt>
                <c:pt idx="81">
                  <c:v>42576</c:v>
                </c:pt>
                <c:pt idx="82">
                  <c:v>42583</c:v>
                </c:pt>
                <c:pt idx="83">
                  <c:v>42590</c:v>
                </c:pt>
                <c:pt idx="84">
                  <c:v>42597</c:v>
                </c:pt>
                <c:pt idx="85">
                  <c:v>42604</c:v>
                </c:pt>
                <c:pt idx="86">
                  <c:v>42611</c:v>
                </c:pt>
                <c:pt idx="87">
                  <c:v>42618</c:v>
                </c:pt>
                <c:pt idx="88">
                  <c:v>42625</c:v>
                </c:pt>
                <c:pt idx="89">
                  <c:v>42632</c:v>
                </c:pt>
                <c:pt idx="90">
                  <c:v>42639</c:v>
                </c:pt>
                <c:pt idx="91">
                  <c:v>42646</c:v>
                </c:pt>
                <c:pt idx="92">
                  <c:v>42653</c:v>
                </c:pt>
                <c:pt idx="93">
                  <c:v>42660</c:v>
                </c:pt>
                <c:pt idx="94">
                  <c:v>42667</c:v>
                </c:pt>
                <c:pt idx="95">
                  <c:v>42674</c:v>
                </c:pt>
                <c:pt idx="96">
                  <c:v>42681</c:v>
                </c:pt>
                <c:pt idx="97">
                  <c:v>42688</c:v>
                </c:pt>
                <c:pt idx="98">
                  <c:v>42695</c:v>
                </c:pt>
                <c:pt idx="99">
                  <c:v>42702</c:v>
                </c:pt>
                <c:pt idx="100">
                  <c:v>42709</c:v>
                </c:pt>
                <c:pt idx="101">
                  <c:v>42716</c:v>
                </c:pt>
                <c:pt idx="102">
                  <c:v>42723</c:v>
                </c:pt>
                <c:pt idx="103">
                  <c:v>42732</c:v>
                </c:pt>
                <c:pt idx="104">
                  <c:v>42739</c:v>
                </c:pt>
                <c:pt idx="105">
                  <c:v>42744</c:v>
                </c:pt>
                <c:pt idx="106">
                  <c:v>42751</c:v>
                </c:pt>
                <c:pt idx="107">
                  <c:v>42758</c:v>
                </c:pt>
                <c:pt idx="108">
                  <c:v>42765</c:v>
                </c:pt>
                <c:pt idx="109">
                  <c:v>42772</c:v>
                </c:pt>
                <c:pt idx="110">
                  <c:v>42779</c:v>
                </c:pt>
                <c:pt idx="111">
                  <c:v>42786</c:v>
                </c:pt>
                <c:pt idx="112">
                  <c:v>42793</c:v>
                </c:pt>
                <c:pt idx="113">
                  <c:v>42800</c:v>
                </c:pt>
                <c:pt idx="114">
                  <c:v>42807</c:v>
                </c:pt>
                <c:pt idx="115">
                  <c:v>42814</c:v>
                </c:pt>
                <c:pt idx="116">
                  <c:v>42821</c:v>
                </c:pt>
                <c:pt idx="117">
                  <c:v>42828</c:v>
                </c:pt>
                <c:pt idx="118">
                  <c:v>42835</c:v>
                </c:pt>
                <c:pt idx="119">
                  <c:v>42843</c:v>
                </c:pt>
                <c:pt idx="120">
                  <c:v>42849</c:v>
                </c:pt>
                <c:pt idx="121">
                  <c:v>42856</c:v>
                </c:pt>
                <c:pt idx="122">
                  <c:v>42863</c:v>
                </c:pt>
                <c:pt idx="123">
                  <c:v>42870</c:v>
                </c:pt>
              </c:numCache>
            </c:numRef>
          </c:cat>
          <c:val>
            <c:numRef>
              <c:f>'[Future Baseload Wholesale Price.xlsx]Q2 2017'!$E$2:$E$125</c:f>
              <c:numCache>
                <c:formatCode>General</c:formatCode>
                <c:ptCount val="124"/>
                <c:pt idx="0">
                  <c:v>46.73</c:v>
                </c:pt>
                <c:pt idx="1">
                  <c:v>46.73</c:v>
                </c:pt>
                <c:pt idx="2">
                  <c:v>46.73</c:v>
                </c:pt>
                <c:pt idx="3">
                  <c:v>46.73</c:v>
                </c:pt>
                <c:pt idx="4">
                  <c:v>46.73</c:v>
                </c:pt>
                <c:pt idx="5">
                  <c:v>46.73</c:v>
                </c:pt>
                <c:pt idx="6">
                  <c:v>46.73</c:v>
                </c:pt>
                <c:pt idx="7">
                  <c:v>46.73</c:v>
                </c:pt>
                <c:pt idx="8">
                  <c:v>46.17</c:v>
                </c:pt>
                <c:pt idx="9">
                  <c:v>46.17</c:v>
                </c:pt>
                <c:pt idx="10">
                  <c:v>46.17</c:v>
                </c:pt>
                <c:pt idx="11">
                  <c:v>46.17</c:v>
                </c:pt>
                <c:pt idx="12">
                  <c:v>46.17</c:v>
                </c:pt>
                <c:pt idx="13">
                  <c:v>46.17</c:v>
                </c:pt>
                <c:pt idx="14">
                  <c:v>46.17</c:v>
                </c:pt>
                <c:pt idx="15">
                  <c:v>46.17</c:v>
                </c:pt>
                <c:pt idx="16">
                  <c:v>46.17</c:v>
                </c:pt>
                <c:pt idx="17">
                  <c:v>47</c:v>
                </c:pt>
                <c:pt idx="18">
                  <c:v>47</c:v>
                </c:pt>
                <c:pt idx="19">
                  <c:v>47</c:v>
                </c:pt>
                <c:pt idx="20">
                  <c:v>47</c:v>
                </c:pt>
                <c:pt idx="21">
                  <c:v>47</c:v>
                </c:pt>
                <c:pt idx="22">
                  <c:v>47</c:v>
                </c:pt>
                <c:pt idx="23">
                  <c:v>48</c:v>
                </c:pt>
                <c:pt idx="24">
                  <c:v>49.25</c:v>
                </c:pt>
                <c:pt idx="25">
                  <c:v>50</c:v>
                </c:pt>
                <c:pt idx="26">
                  <c:v>52</c:v>
                </c:pt>
                <c:pt idx="27">
                  <c:v>52</c:v>
                </c:pt>
                <c:pt idx="28">
                  <c:v>56</c:v>
                </c:pt>
                <c:pt idx="29">
                  <c:v>56.1</c:v>
                </c:pt>
                <c:pt idx="30">
                  <c:v>57.75</c:v>
                </c:pt>
                <c:pt idx="31">
                  <c:v>58.25</c:v>
                </c:pt>
                <c:pt idx="32">
                  <c:v>58.5</c:v>
                </c:pt>
                <c:pt idx="33">
                  <c:v>60.18</c:v>
                </c:pt>
                <c:pt idx="34">
                  <c:v>60.18</c:v>
                </c:pt>
                <c:pt idx="35">
                  <c:v>63</c:v>
                </c:pt>
                <c:pt idx="36">
                  <c:v>71.28</c:v>
                </c:pt>
                <c:pt idx="37">
                  <c:v>79</c:v>
                </c:pt>
                <c:pt idx="38">
                  <c:v>79</c:v>
                </c:pt>
                <c:pt idx="39">
                  <c:v>80.25</c:v>
                </c:pt>
                <c:pt idx="40">
                  <c:v>85</c:v>
                </c:pt>
                <c:pt idx="41">
                  <c:v>85</c:v>
                </c:pt>
                <c:pt idx="42">
                  <c:v>85</c:v>
                </c:pt>
                <c:pt idx="43">
                  <c:v>89</c:v>
                </c:pt>
                <c:pt idx="44">
                  <c:v>89</c:v>
                </c:pt>
                <c:pt idx="45">
                  <c:v>89</c:v>
                </c:pt>
                <c:pt idx="46">
                  <c:v>89</c:v>
                </c:pt>
                <c:pt idx="47">
                  <c:v>89</c:v>
                </c:pt>
                <c:pt idx="48">
                  <c:v>89</c:v>
                </c:pt>
                <c:pt idx="49">
                  <c:v>91</c:v>
                </c:pt>
                <c:pt idx="50">
                  <c:v>88</c:v>
                </c:pt>
                <c:pt idx="51">
                  <c:v>88</c:v>
                </c:pt>
                <c:pt idx="52">
                  <c:v>88</c:v>
                </c:pt>
                <c:pt idx="53">
                  <c:v>88</c:v>
                </c:pt>
                <c:pt idx="54">
                  <c:v>88</c:v>
                </c:pt>
                <c:pt idx="55">
                  <c:v>88</c:v>
                </c:pt>
                <c:pt idx="56">
                  <c:v>88</c:v>
                </c:pt>
                <c:pt idx="57">
                  <c:v>88</c:v>
                </c:pt>
                <c:pt idx="58">
                  <c:v>86.95</c:v>
                </c:pt>
                <c:pt idx="59">
                  <c:v>77.400000000000006</c:v>
                </c:pt>
                <c:pt idx="60">
                  <c:v>77</c:v>
                </c:pt>
                <c:pt idx="61">
                  <c:v>77</c:v>
                </c:pt>
                <c:pt idx="62">
                  <c:v>76.5</c:v>
                </c:pt>
                <c:pt idx="63">
                  <c:v>76.5</c:v>
                </c:pt>
                <c:pt idx="64">
                  <c:v>76.599999999999994</c:v>
                </c:pt>
                <c:pt idx="65">
                  <c:v>76.599999999999994</c:v>
                </c:pt>
                <c:pt idx="66">
                  <c:v>76.599999999999994</c:v>
                </c:pt>
                <c:pt idx="67">
                  <c:v>76.989999999999995</c:v>
                </c:pt>
                <c:pt idx="68">
                  <c:v>76.989999999999995</c:v>
                </c:pt>
                <c:pt idx="69">
                  <c:v>77.73</c:v>
                </c:pt>
                <c:pt idx="70">
                  <c:v>78</c:v>
                </c:pt>
                <c:pt idx="71">
                  <c:v>82</c:v>
                </c:pt>
                <c:pt idx="72">
                  <c:v>82</c:v>
                </c:pt>
                <c:pt idx="73">
                  <c:v>82</c:v>
                </c:pt>
                <c:pt idx="74">
                  <c:v>85.25</c:v>
                </c:pt>
                <c:pt idx="75">
                  <c:v>85.5</c:v>
                </c:pt>
                <c:pt idx="76">
                  <c:v>87.75</c:v>
                </c:pt>
                <c:pt idx="77">
                  <c:v>87.75</c:v>
                </c:pt>
                <c:pt idx="78">
                  <c:v>87.75</c:v>
                </c:pt>
                <c:pt idx="79">
                  <c:v>88.42</c:v>
                </c:pt>
                <c:pt idx="80">
                  <c:v>89.2</c:v>
                </c:pt>
                <c:pt idx="81">
                  <c:v>90</c:v>
                </c:pt>
                <c:pt idx="82">
                  <c:v>94.01</c:v>
                </c:pt>
                <c:pt idx="83">
                  <c:v>96.65</c:v>
                </c:pt>
                <c:pt idx="84">
                  <c:v>96.69</c:v>
                </c:pt>
                <c:pt idx="85">
                  <c:v>97.41</c:v>
                </c:pt>
                <c:pt idx="86">
                  <c:v>103</c:v>
                </c:pt>
                <c:pt idx="87">
                  <c:v>104.56</c:v>
                </c:pt>
                <c:pt idx="88">
                  <c:v>104.73</c:v>
                </c:pt>
                <c:pt idx="89">
                  <c:v>101</c:v>
                </c:pt>
                <c:pt idx="90">
                  <c:v>101</c:v>
                </c:pt>
                <c:pt idx="91">
                  <c:v>101</c:v>
                </c:pt>
                <c:pt idx="92">
                  <c:v>101</c:v>
                </c:pt>
                <c:pt idx="93">
                  <c:v>100.01</c:v>
                </c:pt>
                <c:pt idx="94">
                  <c:v>100.01</c:v>
                </c:pt>
                <c:pt idx="95">
                  <c:v>101.89</c:v>
                </c:pt>
                <c:pt idx="96">
                  <c:v>101.89</c:v>
                </c:pt>
                <c:pt idx="97">
                  <c:v>101.89</c:v>
                </c:pt>
                <c:pt idx="98">
                  <c:v>101.89</c:v>
                </c:pt>
                <c:pt idx="99">
                  <c:v>101.89</c:v>
                </c:pt>
                <c:pt idx="100">
                  <c:v>102</c:v>
                </c:pt>
                <c:pt idx="101">
                  <c:v>102.25</c:v>
                </c:pt>
                <c:pt idx="102">
                  <c:v>102.25</c:v>
                </c:pt>
                <c:pt idx="103">
                  <c:v>106.15</c:v>
                </c:pt>
                <c:pt idx="104">
                  <c:v>106.15</c:v>
                </c:pt>
                <c:pt idx="105">
                  <c:v>106.15</c:v>
                </c:pt>
                <c:pt idx="106">
                  <c:v>106.75</c:v>
                </c:pt>
                <c:pt idx="107">
                  <c:v>106.75</c:v>
                </c:pt>
                <c:pt idx="108">
                  <c:v>106.75</c:v>
                </c:pt>
                <c:pt idx="109">
                  <c:v>107</c:v>
                </c:pt>
                <c:pt idx="110">
                  <c:v>112</c:v>
                </c:pt>
                <c:pt idx="111">
                  <c:v>114</c:v>
                </c:pt>
                <c:pt idx="112">
                  <c:v>114</c:v>
                </c:pt>
                <c:pt idx="113">
                  <c:v>114</c:v>
                </c:pt>
                <c:pt idx="114">
                  <c:v>114</c:v>
                </c:pt>
                <c:pt idx="115">
                  <c:v>132</c:v>
                </c:pt>
                <c:pt idx="116">
                  <c:v>150</c:v>
                </c:pt>
                <c:pt idx="117">
                  <c:v>155</c:v>
                </c:pt>
                <c:pt idx="118">
                  <c:v>155</c:v>
                </c:pt>
                <c:pt idx="119">
                  <c:v>153</c:v>
                </c:pt>
                <c:pt idx="120">
                  <c:v>150</c:v>
                </c:pt>
                <c:pt idx="121">
                  <c:v>147</c:v>
                </c:pt>
                <c:pt idx="122">
                  <c:v>145</c:v>
                </c:pt>
                <c:pt idx="123">
                  <c:v>143</c:v>
                </c:pt>
              </c:numCache>
            </c:numRef>
          </c:val>
          <c:smooth val="0"/>
          <c:extLst>
            <c:ext xmlns:c16="http://schemas.microsoft.com/office/drawing/2014/chart" uri="{C3380CC4-5D6E-409C-BE32-E72D297353CC}">
              <c16:uniqueId val="{00000010-7496-42EC-BBC6-AC5FC2E65523}"/>
            </c:ext>
          </c:extLst>
        </c:ser>
        <c:dLbls>
          <c:showLegendKey val="0"/>
          <c:showVal val="0"/>
          <c:showCatName val="0"/>
          <c:showSerName val="0"/>
          <c:showPercent val="0"/>
          <c:showBubbleSize val="0"/>
        </c:dLbls>
        <c:marker val="1"/>
        <c:smooth val="0"/>
        <c:axId val="337533064"/>
        <c:axId val="337532280"/>
      </c:lineChart>
      <c:dateAx>
        <c:axId val="337533064"/>
        <c:scaling>
          <c:orientation val="minMax"/>
          <c:max val="42871"/>
        </c:scaling>
        <c:delete val="0"/>
        <c:axPos val="b"/>
        <c:numFmt formatCode="m/d/yyyy" sourceLinked="1"/>
        <c:majorTickMark val="out"/>
        <c:minorTickMark val="none"/>
        <c:tickLblPos val="nextTo"/>
        <c:spPr>
          <a:noFill/>
          <a:ln w="19050" cap="flat" cmpd="sng" algn="ctr">
            <a:solidFill>
              <a:schemeClr val="tx1">
                <a:lumMod val="65000"/>
                <a:lumOff val="35000"/>
              </a:schemeClr>
            </a:solidFill>
            <a:round/>
            <a:tailEnd type="triangle"/>
          </a:ln>
          <a:effectLst/>
        </c:spPr>
        <c:txPr>
          <a:bodyPr rot="-2280000" spcFirstLastPara="1" vertOverflow="ellipsis"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7532280"/>
        <c:crosses val="autoZero"/>
        <c:auto val="1"/>
        <c:lblOffset val="100"/>
        <c:baseTimeUnit val="days"/>
      </c:dateAx>
      <c:valAx>
        <c:axId val="337532280"/>
        <c:scaling>
          <c:orientation val="minMax"/>
          <c:max val="160"/>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$/MWh</a:t>
                </a:r>
              </a:p>
            </c:rich>
          </c:tx>
          <c:layout>
            <c:manualLayout>
              <c:xMode val="edge"/>
              <c:yMode val="edge"/>
              <c:x val="6.3982185747338376E-3"/>
              <c:y val="0.4706107327339944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_(&quot;$&quot;* #,##0_);_(&quot;$&quot;* \(#,##0\);_(&quot;$&quot;* &quot;-&quot;_);_(@_)" sourceLinked="0"/>
        <c:majorTickMark val="none"/>
        <c:minorTickMark val="none"/>
        <c:tickLblPos val="nextTo"/>
        <c:spPr>
          <a:noFill/>
          <a:ln w="19050">
            <a:solidFill>
              <a:schemeClr val="tx1">
                <a:lumMod val="65000"/>
                <a:lumOff val="35000"/>
              </a:schemeClr>
            </a:solidFill>
            <a:headEnd type="oval"/>
            <a:tailEnd type="triangle"/>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7533064"/>
        <c:crosses val="autoZero"/>
        <c:crossBetween val="between"/>
        <c:majorUnit val="20"/>
      </c:valAx>
      <c:spPr>
        <a:noFill/>
        <a:ln>
          <a:noFill/>
        </a:ln>
        <a:effectLst/>
      </c:spPr>
    </c:plotArea>
    <c:legend>
      <c:legendPos val="b"/>
      <c:legendEntry>
        <c:idx val="0"/>
        <c:delete val="1"/>
      </c:legendEntry>
      <c:legendEntry>
        <c:idx val="1"/>
        <c:delete val="1"/>
      </c:legendEntry>
      <c:legendEntry>
        <c:idx val="2"/>
        <c:delete val="1"/>
      </c:legendEntry>
      <c:legendEntry>
        <c:idx val="3"/>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22822949718731253"/>
          <c:y val="0.13795853410704234"/>
          <c:w val="0.40141275989133651"/>
          <c:h val="5.285951711633590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92495433512793"/>
          <c:y val="0.13754301125267368"/>
          <c:w val="0.64664458472492381"/>
          <c:h val="0.66641054180729209"/>
        </c:manualLayout>
      </c:layout>
      <c:barChart>
        <c:barDir val="col"/>
        <c:grouping val="stacked"/>
        <c:varyColors val="0"/>
        <c:ser>
          <c:idx val="0"/>
          <c:order val="0"/>
          <c:spPr>
            <a:solidFill>
              <a:sysClr val="window" lastClr="FFFFFF">
                <a:alpha val="0"/>
              </a:sysClr>
            </a:solidFill>
            <a:ln>
              <a:noFill/>
            </a:ln>
            <a:effectLst/>
          </c:spPr>
          <c:invertIfNegative val="0"/>
          <c:cat>
            <c:strRef>
              <c:f>Sheet1!$A$3:$A$6</c:f>
              <c:strCache>
                <c:ptCount val="4"/>
                <c:pt idx="0">
                  <c:v>AEMC</c:v>
                </c:pt>
                <c:pt idx="1">
                  <c:v>CSIRO/ENA</c:v>
                </c:pt>
                <c:pt idx="2">
                  <c:v>TCI</c:v>
                </c:pt>
                <c:pt idx="3">
                  <c:v>CCA</c:v>
                </c:pt>
              </c:strCache>
            </c:strRef>
          </c:cat>
          <c:val>
            <c:numRef>
              <c:f>Sheet1!$B$3:$B$6</c:f>
              <c:numCache>
                <c:formatCode>General</c:formatCode>
                <c:ptCount val="4"/>
                <c:pt idx="0">
                  <c:v>57</c:v>
                </c:pt>
                <c:pt idx="1">
                  <c:v>47</c:v>
                </c:pt>
                <c:pt idx="2">
                  <c:v>65</c:v>
                </c:pt>
                <c:pt idx="3">
                  <c:v>45</c:v>
                </c:pt>
              </c:numCache>
            </c:numRef>
          </c:val>
          <c:extLst>
            <c:ext xmlns:c16="http://schemas.microsoft.com/office/drawing/2014/chart" uri="{C3380CC4-5D6E-409C-BE32-E72D297353CC}">
              <c16:uniqueId val="{00000000-AFCC-45BD-9BD3-CB58E044EB35}"/>
            </c:ext>
          </c:extLst>
        </c:ser>
        <c:ser>
          <c:idx val="1"/>
          <c:order val="1"/>
          <c:tx>
            <c:v>Diff</c:v>
          </c:tx>
          <c:spPr>
            <a:solidFill>
              <a:schemeClr val="accent2"/>
            </a:solidFill>
            <a:ln>
              <a:noFill/>
            </a:ln>
            <a:effectLst/>
          </c:spPr>
          <c:invertIfNegative val="0"/>
          <c:val>
            <c:numRef>
              <c:f>Sheet1!$D$3:$D$6</c:f>
              <c:numCache>
                <c:formatCode>General</c:formatCode>
                <c:ptCount val="4"/>
                <c:pt idx="0">
                  <c:v>7</c:v>
                </c:pt>
                <c:pt idx="1">
                  <c:v>5</c:v>
                </c:pt>
                <c:pt idx="2">
                  <c:v>35</c:v>
                </c:pt>
                <c:pt idx="3">
                  <c:v>70</c:v>
                </c:pt>
              </c:numCache>
            </c:numRef>
          </c:val>
          <c:extLst>
            <c:ext xmlns:c16="http://schemas.microsoft.com/office/drawing/2014/chart" uri="{C3380CC4-5D6E-409C-BE32-E72D297353CC}">
              <c16:uniqueId val="{00000001-AFCC-45BD-9BD3-CB58E044EB35}"/>
            </c:ext>
          </c:extLst>
        </c:ser>
        <c:dLbls>
          <c:showLegendKey val="0"/>
          <c:showVal val="0"/>
          <c:showCatName val="0"/>
          <c:showSerName val="0"/>
          <c:showPercent val="0"/>
          <c:showBubbleSize val="0"/>
        </c:dLbls>
        <c:gapWidth val="251"/>
        <c:overlap val="100"/>
        <c:axId val="340279440"/>
        <c:axId val="340275912"/>
      </c:barChart>
      <c:catAx>
        <c:axId val="34027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0275912"/>
        <c:crosses val="autoZero"/>
        <c:auto val="1"/>
        <c:lblAlgn val="ctr"/>
        <c:lblOffset val="100"/>
        <c:noMultiLvlLbl val="0"/>
      </c:catAx>
      <c:valAx>
        <c:axId val="340275912"/>
        <c:scaling>
          <c:orientation val="minMax"/>
          <c:max val="16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027944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2661427146887713E-2"/>
          <c:w val="0.72034959969990286"/>
          <c:h val="0.93402298850574716"/>
        </c:manualLayout>
      </c:layout>
      <c:barChart>
        <c:barDir val="col"/>
        <c:grouping val="stacked"/>
        <c:varyColors val="0"/>
        <c:ser>
          <c:idx val="0"/>
          <c:order val="0"/>
          <c:tx>
            <c:strRef>
              <c:f>Sheet1!$C$2</c:f>
              <c:strCache>
                <c:ptCount val="1"/>
                <c:pt idx="0">
                  <c:v>GST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Sheet1!$B$2</c:f>
              <c:numCache>
                <c:formatCode>General</c:formatCode>
                <c:ptCount val="1"/>
                <c:pt idx="0">
                  <c:v>9</c:v>
                </c:pt>
              </c:numCache>
            </c:numRef>
          </c:val>
          <c:extLst>
            <c:ext xmlns:c16="http://schemas.microsoft.com/office/drawing/2014/chart" uri="{C3380CC4-5D6E-409C-BE32-E72D297353CC}">
              <c16:uniqueId val="{00000000-D680-456C-B27F-CFF481C07949}"/>
            </c:ext>
          </c:extLst>
        </c:ser>
        <c:ser>
          <c:idx val="1"/>
          <c:order val="1"/>
          <c:tx>
            <c:strRef>
              <c:f>Sheet1!$C$3</c:f>
              <c:strCache>
                <c:ptCount val="1"/>
                <c:pt idx="0">
                  <c:v>RET </c:v>
                </c:pt>
              </c:strCache>
            </c:strRef>
          </c:tx>
          <c:spPr>
            <a:solidFill>
              <a:schemeClr val="accent2"/>
            </a:solidFill>
            <a:ln>
              <a:noFill/>
            </a:ln>
            <a:effectLst/>
          </c:spPr>
          <c:invertIfNegative val="0"/>
          <c:dLbls>
            <c:dLbl>
              <c:idx val="0"/>
              <c:tx>
                <c:rich>
                  <a:bodyPr/>
                  <a:lstStyle/>
                  <a:p>
                    <a:fld id="{4EA0FBB4-9F5F-4CB7-B167-959489C4E74D}" type="SERIESNAME">
                      <a:rPr lang="en-US" b="1">
                        <a:solidFill>
                          <a:schemeClr val="bg1"/>
                        </a:solidFill>
                        <a:latin typeface="Arial" panose="020B0604020202020204" pitchFamily="34" charset="0"/>
                        <a:cs typeface="Arial" panose="020B0604020202020204" pitchFamily="34" charset="0"/>
                      </a:rPr>
                      <a:pPr/>
                      <a:t>[SERIES NAME]</a:t>
                    </a:fld>
                    <a:endParaRPr lang="en-AU"/>
                  </a:p>
                </c:rich>
              </c:tx>
              <c:showLegendKey val="0"/>
              <c:showVal val="0"/>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680-456C-B27F-CFF481C0794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Sheet1!$B$3</c:f>
              <c:numCache>
                <c:formatCode>General</c:formatCode>
                <c:ptCount val="1"/>
                <c:pt idx="0">
                  <c:v>4</c:v>
                </c:pt>
              </c:numCache>
            </c:numRef>
          </c:val>
          <c:extLst>
            <c:ext xmlns:c16="http://schemas.microsoft.com/office/drawing/2014/chart" uri="{C3380CC4-5D6E-409C-BE32-E72D297353CC}">
              <c16:uniqueId val="{00000002-D680-456C-B27F-CFF481C07949}"/>
            </c:ext>
          </c:extLst>
        </c:ser>
        <c:ser>
          <c:idx val="2"/>
          <c:order val="2"/>
          <c:tx>
            <c:strRef>
              <c:f>Sheet1!$C$4</c:f>
              <c:strCache>
                <c:ptCount val="1"/>
                <c:pt idx="0">
                  <c:v>FiT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Sheet1!$B$4</c:f>
              <c:numCache>
                <c:formatCode>General</c:formatCode>
                <c:ptCount val="1"/>
                <c:pt idx="0">
                  <c:v>3</c:v>
                </c:pt>
              </c:numCache>
            </c:numRef>
          </c:val>
          <c:extLst>
            <c:ext xmlns:c16="http://schemas.microsoft.com/office/drawing/2014/chart" uri="{C3380CC4-5D6E-409C-BE32-E72D297353CC}">
              <c16:uniqueId val="{00000003-D680-456C-B27F-CFF481C07949}"/>
            </c:ext>
          </c:extLst>
        </c:ser>
        <c:ser>
          <c:idx val="3"/>
          <c:order val="3"/>
          <c:tx>
            <c:strRef>
              <c:f>Sheet1!$C$5</c:f>
              <c:strCache>
                <c:ptCount val="1"/>
                <c:pt idx="0">
                  <c:v>Retail</c:v>
                </c:pt>
              </c:strCache>
            </c:strRef>
          </c:tx>
          <c:spPr>
            <a:solidFill>
              <a:schemeClr val="accent4"/>
            </a:solidFill>
            <a:ln>
              <a:noFill/>
            </a:ln>
            <a:effectLst/>
          </c:spPr>
          <c:invertIfNegative val="0"/>
          <c:dLbls>
            <c:dLbl>
              <c:idx val="0"/>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D680-456C-B27F-CFF481C0794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c:f>
              <c:numCache>
                <c:formatCode>General</c:formatCode>
                <c:ptCount val="1"/>
                <c:pt idx="0">
                  <c:v>16</c:v>
                </c:pt>
              </c:numCache>
            </c:numRef>
          </c:val>
          <c:extLst>
            <c:ext xmlns:c16="http://schemas.microsoft.com/office/drawing/2014/chart" uri="{C3380CC4-5D6E-409C-BE32-E72D297353CC}">
              <c16:uniqueId val="{00000005-D680-456C-B27F-CFF481C07949}"/>
            </c:ext>
          </c:extLst>
        </c:ser>
        <c:ser>
          <c:idx val="4"/>
          <c:order val="4"/>
          <c:tx>
            <c:strRef>
              <c:f>Sheet1!$C$6</c:f>
              <c:strCache>
                <c:ptCount val="1"/>
                <c:pt idx="0">
                  <c:v>Distribution</c:v>
                </c:pt>
              </c:strCache>
            </c:strRef>
          </c:tx>
          <c:spPr>
            <a:solidFill>
              <a:schemeClr val="accent5"/>
            </a:solidFill>
            <a:ln>
              <a:noFill/>
            </a:ln>
            <a:effectLst/>
          </c:spPr>
          <c:invertIfNegative val="0"/>
          <c:dLbls>
            <c:dLbl>
              <c:idx val="0"/>
              <c:layout>
                <c:manualLayout>
                  <c:x val="9.9875142964319964E-3"/>
                  <c:y val="-1.6420361247948679E-3"/>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27520582536844362"/>
                      <c:h val="0.10380952380952381"/>
                    </c:manualLayout>
                  </c15:layout>
                </c:ext>
                <c:ext xmlns:c16="http://schemas.microsoft.com/office/drawing/2014/chart" uri="{C3380CC4-5D6E-409C-BE32-E72D297353CC}">
                  <c16:uniqueId val="{00000006-D680-456C-B27F-CFF481C0794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c:f>
              <c:numCache>
                <c:formatCode>General</c:formatCode>
                <c:ptCount val="1"/>
                <c:pt idx="0">
                  <c:v>36</c:v>
                </c:pt>
              </c:numCache>
            </c:numRef>
          </c:val>
          <c:extLst>
            <c:ext xmlns:c16="http://schemas.microsoft.com/office/drawing/2014/chart" uri="{C3380CC4-5D6E-409C-BE32-E72D297353CC}">
              <c16:uniqueId val="{00000007-D680-456C-B27F-CFF481C07949}"/>
            </c:ext>
          </c:extLst>
        </c:ser>
        <c:ser>
          <c:idx val="5"/>
          <c:order val="5"/>
          <c:tx>
            <c:strRef>
              <c:f>Sheet1!$C$7</c:f>
              <c:strCache>
                <c:ptCount val="1"/>
                <c:pt idx="0">
                  <c:v>Transmission</c:v>
                </c:pt>
              </c:strCache>
            </c:strRef>
          </c:tx>
          <c:spPr>
            <a:solidFill>
              <a:schemeClr val="accent6"/>
            </a:solidFill>
            <a:ln>
              <a:noFill/>
            </a:ln>
            <a:effectLst/>
          </c:spPr>
          <c:invertIfNegative val="0"/>
          <c:dLbls>
            <c:dLbl>
              <c:idx val="0"/>
              <c:layout>
                <c:manualLayout>
                  <c:x val="8.3229285803599774E-3"/>
                  <c:y val="6.5681444991789219E-3"/>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1"/>
              <c:showPercent val="0"/>
              <c:showBubbleSize val="0"/>
              <c:extLst>
                <c:ext xmlns:c15="http://schemas.microsoft.com/office/drawing/2012/chart" uri="{CE6537A1-D6FC-4f65-9D91-7224C49458BB}">
                  <c15:layout>
                    <c:manualLayout>
                      <c:w val="0.28602589466239448"/>
                      <c:h val="8.6371100164203615E-2"/>
                    </c:manualLayout>
                  </c15:layout>
                </c:ext>
                <c:ext xmlns:c16="http://schemas.microsoft.com/office/drawing/2014/chart" uri="{C3380CC4-5D6E-409C-BE32-E72D297353CC}">
                  <c16:uniqueId val="{00000008-D680-456C-B27F-CFF481C0794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Sheet1!$B$7</c:f>
              <c:numCache>
                <c:formatCode>General</c:formatCode>
                <c:ptCount val="1"/>
                <c:pt idx="0">
                  <c:v>9</c:v>
                </c:pt>
              </c:numCache>
            </c:numRef>
          </c:val>
          <c:extLst>
            <c:ext xmlns:c16="http://schemas.microsoft.com/office/drawing/2014/chart" uri="{C3380CC4-5D6E-409C-BE32-E72D297353CC}">
              <c16:uniqueId val="{00000009-D680-456C-B27F-CFF481C07949}"/>
            </c:ext>
          </c:extLst>
        </c:ser>
        <c:ser>
          <c:idx val="6"/>
          <c:order val="6"/>
          <c:tx>
            <c:strRef>
              <c:f>Sheet1!$C$8</c:f>
              <c:strCache>
                <c:ptCount val="1"/>
                <c:pt idx="0">
                  <c:v>Wholesale</c:v>
                </c:pt>
              </c:strCache>
            </c:strRef>
          </c:tx>
          <c:spPr>
            <a:solidFill>
              <a:schemeClr val="accent1">
                <a:lumMod val="60000"/>
              </a:schemeClr>
            </a:solidFill>
            <a:ln>
              <a:noFill/>
            </a:ln>
            <a:effectLst/>
          </c:spPr>
          <c:invertIfNegative val="0"/>
          <c:dLbls>
            <c:dLbl>
              <c:idx val="0"/>
              <c:layout>
                <c:manualLayout>
                  <c:x val="-4.9937571482160841E-3"/>
                  <c:y val="-3.284201543772606E-3"/>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1"/>
              <c:showPercent val="0"/>
              <c:showBubbleSize val="0"/>
              <c:extLst>
                <c:ext xmlns:c15="http://schemas.microsoft.com/office/drawing/2012/chart" uri="{CE6537A1-D6FC-4f65-9D91-7224C49458BB}">
                  <c15:layout>
                    <c:manualLayout>
                      <c:w val="0.28524340830609929"/>
                      <c:h val="0.10709359605911328"/>
                    </c:manualLayout>
                  </c15:layout>
                </c:ext>
                <c:ext xmlns:c16="http://schemas.microsoft.com/office/drawing/2014/chart" uri="{C3380CC4-5D6E-409C-BE32-E72D297353CC}">
                  <c16:uniqueId val="{0000000A-D680-456C-B27F-CFF481C0794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Sheet1!$B$8</c:f>
              <c:numCache>
                <c:formatCode>General</c:formatCode>
                <c:ptCount val="1"/>
                <c:pt idx="0">
                  <c:v>23</c:v>
                </c:pt>
              </c:numCache>
            </c:numRef>
          </c:val>
          <c:extLst>
            <c:ext xmlns:c16="http://schemas.microsoft.com/office/drawing/2014/chart" uri="{C3380CC4-5D6E-409C-BE32-E72D297353CC}">
              <c16:uniqueId val="{0000000B-D680-456C-B27F-CFF481C07949}"/>
            </c:ext>
          </c:extLst>
        </c:ser>
        <c:dLbls>
          <c:showLegendKey val="0"/>
          <c:showVal val="0"/>
          <c:showCatName val="0"/>
          <c:showSerName val="0"/>
          <c:showPercent val="0"/>
          <c:showBubbleSize val="0"/>
        </c:dLbls>
        <c:gapWidth val="150"/>
        <c:overlap val="100"/>
        <c:axId val="609887976"/>
        <c:axId val="609882880"/>
      </c:barChart>
      <c:catAx>
        <c:axId val="609887976"/>
        <c:scaling>
          <c:orientation val="minMax"/>
        </c:scaling>
        <c:delete val="1"/>
        <c:axPos val="b"/>
        <c:majorTickMark val="none"/>
        <c:minorTickMark val="none"/>
        <c:tickLblPos val="nextTo"/>
        <c:crossAx val="609882880"/>
        <c:crosses val="autoZero"/>
        <c:auto val="1"/>
        <c:lblAlgn val="ctr"/>
        <c:lblOffset val="100"/>
        <c:noMultiLvlLbl val="0"/>
      </c:catAx>
      <c:valAx>
        <c:axId val="609882880"/>
        <c:scaling>
          <c:orientation val="minMax"/>
        </c:scaling>
        <c:delete val="1"/>
        <c:axPos val="l"/>
        <c:numFmt formatCode="General" sourceLinked="1"/>
        <c:majorTickMark val="none"/>
        <c:minorTickMark val="none"/>
        <c:tickLblPos val="nextTo"/>
        <c:crossAx val="609887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CA7E24-CC25-41AD-98BE-97CDDD7ACE87}" type="doc">
      <dgm:prSet loTypeId="urn:microsoft.com/office/officeart/2005/8/layout/rings+Icon" loCatId="relationship" qsTypeId="urn:microsoft.com/office/officeart/2005/8/quickstyle/simple1" qsCatId="simple" csTypeId="urn:microsoft.com/office/officeart/2005/8/colors/accent1_2" csCatId="accent1" phldr="1"/>
      <dgm:spPr/>
      <dgm:t>
        <a:bodyPr/>
        <a:lstStyle/>
        <a:p>
          <a:endParaRPr lang="en-AU"/>
        </a:p>
      </dgm:t>
    </dgm:pt>
    <dgm:pt modelId="{0265B0AC-4A29-4695-98D2-8C0BDE9134EF}">
      <dgm:prSet phldrT="[Text]" custT="1"/>
      <dgm:spPr>
        <a:solidFill>
          <a:schemeClr val="accent2">
            <a:lumMod val="60000"/>
            <a:lumOff val="40000"/>
            <a:alpha val="50000"/>
          </a:schemeClr>
        </a:solidFill>
      </dgm:spPr>
      <dgm:t>
        <a:bodyPr/>
        <a:lstStyle/>
        <a:p>
          <a:r>
            <a:rPr lang="en-AU" sz="1400" dirty="0">
              <a:latin typeface="Arial" panose="020B0604020202020204" pitchFamily="34" charset="0"/>
              <a:cs typeface="Arial" panose="020B0604020202020204" pitchFamily="34" charset="0"/>
            </a:rPr>
            <a:t>Energy techs</a:t>
          </a:r>
        </a:p>
      </dgm:t>
    </dgm:pt>
    <dgm:pt modelId="{DF9EA565-16FE-4457-8B83-4594239C5904}" type="parTrans" cxnId="{3729AC06-F3ED-4D71-9500-295A099D184E}">
      <dgm:prSet/>
      <dgm:spPr/>
      <dgm:t>
        <a:bodyPr/>
        <a:lstStyle/>
        <a:p>
          <a:endParaRPr lang="en-AU" sz="1600">
            <a:latin typeface="Arial" panose="020B0604020202020204" pitchFamily="34" charset="0"/>
            <a:cs typeface="Arial" panose="020B0604020202020204" pitchFamily="34" charset="0"/>
          </a:endParaRPr>
        </a:p>
      </dgm:t>
    </dgm:pt>
    <dgm:pt modelId="{3B79440F-DFB6-4189-AE6D-B5BFBF3E2C5E}" type="sibTrans" cxnId="{3729AC06-F3ED-4D71-9500-295A099D184E}">
      <dgm:prSet/>
      <dgm:spPr/>
      <dgm:t>
        <a:bodyPr/>
        <a:lstStyle/>
        <a:p>
          <a:endParaRPr lang="en-AU" sz="1600">
            <a:latin typeface="Arial" panose="020B0604020202020204" pitchFamily="34" charset="0"/>
            <a:cs typeface="Arial" panose="020B0604020202020204" pitchFamily="34" charset="0"/>
          </a:endParaRPr>
        </a:p>
      </dgm:t>
    </dgm:pt>
    <dgm:pt modelId="{90769A72-B70D-483D-837B-11F89CB31E67}">
      <dgm:prSet phldrT="[Text]" custT="1"/>
      <dgm:spPr>
        <a:solidFill>
          <a:schemeClr val="accent2">
            <a:lumMod val="40000"/>
            <a:lumOff val="60000"/>
            <a:alpha val="50000"/>
          </a:schemeClr>
        </a:solidFill>
      </dgm:spPr>
      <dgm:t>
        <a:bodyPr/>
        <a:lstStyle/>
        <a:p>
          <a:r>
            <a:rPr lang="en-AU" sz="1600" dirty="0">
              <a:latin typeface="Arial" panose="020B0604020202020204" pitchFamily="34" charset="0"/>
              <a:cs typeface="Arial" panose="020B0604020202020204" pitchFamily="34" charset="0"/>
            </a:rPr>
            <a:t>Market designs</a:t>
          </a:r>
        </a:p>
      </dgm:t>
    </dgm:pt>
    <dgm:pt modelId="{F60C2F12-0BA1-4E65-850B-CB705E82FB54}" type="parTrans" cxnId="{DC30334C-D48D-4D39-B111-A06D00E64145}">
      <dgm:prSet/>
      <dgm:spPr/>
      <dgm:t>
        <a:bodyPr/>
        <a:lstStyle/>
        <a:p>
          <a:endParaRPr lang="en-AU" sz="1600">
            <a:latin typeface="Arial" panose="020B0604020202020204" pitchFamily="34" charset="0"/>
            <a:cs typeface="Arial" panose="020B0604020202020204" pitchFamily="34" charset="0"/>
          </a:endParaRPr>
        </a:p>
      </dgm:t>
    </dgm:pt>
    <dgm:pt modelId="{B4967FC6-3BAE-44DC-BFBC-695DFAC997C7}" type="sibTrans" cxnId="{DC30334C-D48D-4D39-B111-A06D00E64145}">
      <dgm:prSet/>
      <dgm:spPr/>
      <dgm:t>
        <a:bodyPr/>
        <a:lstStyle/>
        <a:p>
          <a:endParaRPr lang="en-AU" sz="1600">
            <a:latin typeface="Arial" panose="020B0604020202020204" pitchFamily="34" charset="0"/>
            <a:cs typeface="Arial" panose="020B0604020202020204" pitchFamily="34" charset="0"/>
          </a:endParaRPr>
        </a:p>
      </dgm:t>
    </dgm:pt>
    <dgm:pt modelId="{F4FADD06-6731-4098-AE07-72DC9ABBBD2B}">
      <dgm:prSet phldrT="[Text]" custT="1"/>
      <dgm:spPr>
        <a:solidFill>
          <a:schemeClr val="accent2">
            <a:lumMod val="20000"/>
            <a:lumOff val="80000"/>
            <a:alpha val="50000"/>
          </a:schemeClr>
        </a:solidFill>
      </dgm:spPr>
      <dgm:t>
        <a:bodyPr/>
        <a:lstStyle/>
        <a:p>
          <a:r>
            <a:rPr lang="en-AU" sz="1600" dirty="0">
              <a:latin typeface="Arial" panose="020B0604020202020204" pitchFamily="34" charset="0"/>
              <a:cs typeface="Arial" panose="020B0604020202020204" pitchFamily="34" charset="0"/>
            </a:rPr>
            <a:t>Price pressure across supply chain</a:t>
          </a:r>
        </a:p>
      </dgm:t>
    </dgm:pt>
    <dgm:pt modelId="{73AE8F69-281B-4A5E-A131-E1CD5D0309F9}" type="parTrans" cxnId="{2EEBB04C-71BF-4A61-89D4-03BE03D693BF}">
      <dgm:prSet/>
      <dgm:spPr/>
      <dgm:t>
        <a:bodyPr/>
        <a:lstStyle/>
        <a:p>
          <a:endParaRPr lang="en-AU" sz="1600">
            <a:latin typeface="Arial" panose="020B0604020202020204" pitchFamily="34" charset="0"/>
            <a:cs typeface="Arial" panose="020B0604020202020204" pitchFamily="34" charset="0"/>
          </a:endParaRPr>
        </a:p>
      </dgm:t>
    </dgm:pt>
    <dgm:pt modelId="{3118FD56-6919-4ED2-A482-DE29AFFDBD99}" type="sibTrans" cxnId="{2EEBB04C-71BF-4A61-89D4-03BE03D693BF}">
      <dgm:prSet/>
      <dgm:spPr/>
      <dgm:t>
        <a:bodyPr/>
        <a:lstStyle/>
        <a:p>
          <a:endParaRPr lang="en-AU" sz="1600">
            <a:latin typeface="Arial" panose="020B0604020202020204" pitchFamily="34" charset="0"/>
            <a:cs typeface="Arial" panose="020B0604020202020204" pitchFamily="34" charset="0"/>
          </a:endParaRPr>
        </a:p>
      </dgm:t>
    </dgm:pt>
    <dgm:pt modelId="{47FE2CD2-B9BD-40A3-9B90-82C010ACDEF9}">
      <dgm:prSet phldrT="[Text]" custT="1"/>
      <dgm:spPr>
        <a:solidFill>
          <a:schemeClr val="accent2">
            <a:lumMod val="40000"/>
            <a:lumOff val="60000"/>
            <a:alpha val="50000"/>
          </a:schemeClr>
        </a:solidFill>
      </dgm:spPr>
      <dgm:t>
        <a:bodyPr/>
        <a:lstStyle/>
        <a:p>
          <a:r>
            <a:rPr lang="en-AU" sz="1600" dirty="0">
              <a:latin typeface="Arial" panose="020B0604020202020204" pitchFamily="34" charset="0"/>
              <a:cs typeface="Arial" panose="020B0604020202020204" pitchFamily="34" charset="0"/>
            </a:rPr>
            <a:t>How energy is used</a:t>
          </a:r>
        </a:p>
      </dgm:t>
    </dgm:pt>
    <dgm:pt modelId="{A09878BF-6D9E-41D6-8E30-11795CE06EF7}" type="parTrans" cxnId="{79834A18-08B3-47BC-9332-4E682D9A7CCA}">
      <dgm:prSet/>
      <dgm:spPr/>
      <dgm:t>
        <a:bodyPr/>
        <a:lstStyle/>
        <a:p>
          <a:endParaRPr lang="en-AU" sz="1600">
            <a:latin typeface="Arial" panose="020B0604020202020204" pitchFamily="34" charset="0"/>
            <a:cs typeface="Arial" panose="020B0604020202020204" pitchFamily="34" charset="0"/>
          </a:endParaRPr>
        </a:p>
      </dgm:t>
    </dgm:pt>
    <dgm:pt modelId="{62459A0E-9C77-43AC-B927-0E798C6CEE90}" type="sibTrans" cxnId="{79834A18-08B3-47BC-9332-4E682D9A7CCA}">
      <dgm:prSet/>
      <dgm:spPr/>
      <dgm:t>
        <a:bodyPr/>
        <a:lstStyle/>
        <a:p>
          <a:endParaRPr lang="en-AU" sz="1600">
            <a:latin typeface="Arial" panose="020B0604020202020204" pitchFamily="34" charset="0"/>
            <a:cs typeface="Arial" panose="020B0604020202020204" pitchFamily="34" charset="0"/>
          </a:endParaRPr>
        </a:p>
      </dgm:t>
    </dgm:pt>
    <dgm:pt modelId="{1F444BA3-C662-41E9-A82D-C81A32DA47A7}">
      <dgm:prSet phldrT="[Text]" custT="1"/>
      <dgm:spPr>
        <a:solidFill>
          <a:schemeClr val="accent2">
            <a:lumMod val="60000"/>
            <a:lumOff val="40000"/>
            <a:alpha val="50000"/>
          </a:schemeClr>
        </a:solidFill>
      </dgm:spPr>
      <dgm:t>
        <a:bodyPr/>
        <a:lstStyle/>
        <a:p>
          <a:r>
            <a:rPr lang="en-AU" sz="1600" dirty="0">
              <a:latin typeface="Arial" panose="020B0604020202020204" pitchFamily="34" charset="0"/>
              <a:cs typeface="Arial" panose="020B0604020202020204" pitchFamily="34" charset="0"/>
            </a:rPr>
            <a:t>Choice and control</a:t>
          </a:r>
        </a:p>
      </dgm:t>
    </dgm:pt>
    <dgm:pt modelId="{AA12C3FF-496E-44A4-B549-32C4B3DE8A3C}" type="parTrans" cxnId="{C8370116-D054-402C-BB53-44ED24403FD6}">
      <dgm:prSet/>
      <dgm:spPr/>
      <dgm:t>
        <a:bodyPr/>
        <a:lstStyle/>
        <a:p>
          <a:endParaRPr lang="en-AU" sz="1600">
            <a:latin typeface="Arial" panose="020B0604020202020204" pitchFamily="34" charset="0"/>
            <a:cs typeface="Arial" panose="020B0604020202020204" pitchFamily="34" charset="0"/>
          </a:endParaRPr>
        </a:p>
      </dgm:t>
    </dgm:pt>
    <dgm:pt modelId="{F34F77B2-54BD-445C-9753-20E6BB62F55F}" type="sibTrans" cxnId="{C8370116-D054-402C-BB53-44ED24403FD6}">
      <dgm:prSet/>
      <dgm:spPr/>
      <dgm:t>
        <a:bodyPr/>
        <a:lstStyle/>
        <a:p>
          <a:endParaRPr lang="en-AU" sz="1600">
            <a:latin typeface="Arial" panose="020B0604020202020204" pitchFamily="34" charset="0"/>
            <a:cs typeface="Arial" panose="020B0604020202020204" pitchFamily="34" charset="0"/>
          </a:endParaRPr>
        </a:p>
      </dgm:t>
    </dgm:pt>
    <dgm:pt modelId="{0EAD502B-3887-4480-AE23-1CE71A1F2C27}">
      <dgm:prSet phldrT="[Text]" custT="1"/>
      <dgm:spPr>
        <a:solidFill>
          <a:schemeClr val="accent2">
            <a:lumMod val="60000"/>
            <a:lumOff val="40000"/>
            <a:alpha val="50000"/>
          </a:schemeClr>
        </a:solidFill>
      </dgm:spPr>
      <dgm:t>
        <a:bodyPr/>
        <a:lstStyle/>
        <a:p>
          <a:r>
            <a:rPr lang="en-AU" sz="1600" dirty="0">
              <a:latin typeface="Arial" panose="020B0604020202020204" pitchFamily="34" charset="0"/>
              <a:cs typeface="Arial" panose="020B0604020202020204" pitchFamily="34" charset="0"/>
            </a:rPr>
            <a:t>Housing</a:t>
          </a:r>
        </a:p>
      </dgm:t>
    </dgm:pt>
    <dgm:pt modelId="{9E8DA757-6E40-4C8B-907A-575D4850F903}" type="parTrans" cxnId="{9187C13E-A9FA-4EC5-A074-838B452ABF1B}">
      <dgm:prSet/>
      <dgm:spPr/>
      <dgm:t>
        <a:bodyPr/>
        <a:lstStyle/>
        <a:p>
          <a:endParaRPr lang="en-AU" sz="1600">
            <a:latin typeface="Arial" panose="020B0604020202020204" pitchFamily="34" charset="0"/>
            <a:cs typeface="Arial" panose="020B0604020202020204" pitchFamily="34" charset="0"/>
          </a:endParaRPr>
        </a:p>
      </dgm:t>
    </dgm:pt>
    <dgm:pt modelId="{79EB5A7B-FA04-470E-BC30-51857A4FC13D}" type="sibTrans" cxnId="{9187C13E-A9FA-4EC5-A074-838B452ABF1B}">
      <dgm:prSet/>
      <dgm:spPr/>
      <dgm:t>
        <a:bodyPr/>
        <a:lstStyle/>
        <a:p>
          <a:endParaRPr lang="en-AU" sz="1600">
            <a:latin typeface="Arial" panose="020B0604020202020204" pitchFamily="34" charset="0"/>
            <a:cs typeface="Arial" panose="020B0604020202020204" pitchFamily="34" charset="0"/>
          </a:endParaRPr>
        </a:p>
      </dgm:t>
    </dgm:pt>
    <dgm:pt modelId="{2A9FA6B0-57C4-42DB-A415-02DCD39CC451}">
      <dgm:prSet phldrT="[Text]"/>
      <dgm:spPr>
        <a:solidFill>
          <a:schemeClr val="accent2">
            <a:lumMod val="40000"/>
            <a:lumOff val="60000"/>
            <a:alpha val="50000"/>
          </a:schemeClr>
        </a:solidFill>
      </dgm:spPr>
      <dgm:t>
        <a:bodyPr/>
        <a:lstStyle/>
        <a:p>
          <a:endParaRPr lang="en-AU" sz="1600">
            <a:latin typeface="Arial" panose="020B0604020202020204" pitchFamily="34" charset="0"/>
            <a:cs typeface="Arial" panose="020B0604020202020204" pitchFamily="34" charset="0"/>
          </a:endParaRPr>
        </a:p>
      </dgm:t>
    </dgm:pt>
    <dgm:pt modelId="{8808C7A6-D13D-4E30-A14E-22A3273F9B33}" type="parTrans" cxnId="{34B01359-F9AF-46CA-A509-6E675A665288}">
      <dgm:prSet/>
      <dgm:spPr/>
      <dgm:t>
        <a:bodyPr/>
        <a:lstStyle/>
        <a:p>
          <a:endParaRPr lang="en-AU" sz="1600">
            <a:latin typeface="Arial" panose="020B0604020202020204" pitchFamily="34" charset="0"/>
            <a:cs typeface="Arial" panose="020B0604020202020204" pitchFamily="34" charset="0"/>
          </a:endParaRPr>
        </a:p>
      </dgm:t>
    </dgm:pt>
    <dgm:pt modelId="{87B74B33-B6F4-4BB0-8C62-6393A3AE52C4}" type="sibTrans" cxnId="{34B01359-F9AF-46CA-A509-6E675A665288}">
      <dgm:prSet/>
      <dgm:spPr/>
      <dgm:t>
        <a:bodyPr/>
        <a:lstStyle/>
        <a:p>
          <a:endParaRPr lang="en-AU" sz="1600">
            <a:latin typeface="Arial" panose="020B0604020202020204" pitchFamily="34" charset="0"/>
            <a:cs typeface="Arial" panose="020B0604020202020204" pitchFamily="34" charset="0"/>
          </a:endParaRPr>
        </a:p>
      </dgm:t>
    </dgm:pt>
    <dgm:pt modelId="{2ED53B24-06D2-475A-9BEE-06076653C3C9}">
      <dgm:prSet phldrT="[Text]" custLinFactNeighborX="77919" custLinFactNeighborY="28453"/>
      <dgm:spPr>
        <a:solidFill>
          <a:schemeClr val="accent2">
            <a:lumMod val="40000"/>
            <a:lumOff val="60000"/>
            <a:alpha val="50000"/>
          </a:schemeClr>
        </a:solidFill>
      </dgm:spPr>
      <dgm:t>
        <a:bodyPr/>
        <a:lstStyle/>
        <a:p>
          <a:endParaRPr lang="en-AU" sz="1600">
            <a:latin typeface="Arial" panose="020B0604020202020204" pitchFamily="34" charset="0"/>
            <a:cs typeface="Arial" panose="020B0604020202020204" pitchFamily="34" charset="0"/>
          </a:endParaRPr>
        </a:p>
      </dgm:t>
    </dgm:pt>
    <dgm:pt modelId="{4E10C74A-3198-4061-90D7-BB823E667EFC}" type="parTrans" cxnId="{A8795036-3357-423A-AD90-D35FB2386DC5}">
      <dgm:prSet/>
      <dgm:spPr/>
      <dgm:t>
        <a:bodyPr/>
        <a:lstStyle/>
        <a:p>
          <a:endParaRPr lang="en-AU" sz="1600">
            <a:latin typeface="Arial" panose="020B0604020202020204" pitchFamily="34" charset="0"/>
            <a:cs typeface="Arial" panose="020B0604020202020204" pitchFamily="34" charset="0"/>
          </a:endParaRPr>
        </a:p>
      </dgm:t>
    </dgm:pt>
    <dgm:pt modelId="{30DC031D-3AD7-4D73-8AD0-30850DA3B290}" type="sibTrans" cxnId="{A8795036-3357-423A-AD90-D35FB2386DC5}">
      <dgm:prSet/>
      <dgm:spPr/>
      <dgm:t>
        <a:bodyPr/>
        <a:lstStyle/>
        <a:p>
          <a:endParaRPr lang="en-AU" sz="1600">
            <a:latin typeface="Arial" panose="020B0604020202020204" pitchFamily="34" charset="0"/>
            <a:cs typeface="Arial" panose="020B0604020202020204" pitchFamily="34" charset="0"/>
          </a:endParaRPr>
        </a:p>
      </dgm:t>
    </dgm:pt>
    <dgm:pt modelId="{EB54CEFD-9684-474D-B6C3-5AB9AEB7AD67}">
      <dgm:prSet phldrT="[Text]" custT="1"/>
      <dgm:spPr>
        <a:solidFill>
          <a:schemeClr val="accent2">
            <a:lumMod val="40000"/>
            <a:lumOff val="60000"/>
            <a:alpha val="50000"/>
          </a:schemeClr>
        </a:solidFill>
      </dgm:spPr>
      <dgm:t>
        <a:bodyPr/>
        <a:lstStyle/>
        <a:p>
          <a:r>
            <a:rPr lang="en-AU" sz="1600" dirty="0">
              <a:latin typeface="Arial" panose="020B0604020202020204" pitchFamily="34" charset="0"/>
              <a:cs typeface="Arial" panose="020B0604020202020204" pitchFamily="34" charset="0"/>
            </a:rPr>
            <a:t>Eligibility for assistance</a:t>
          </a:r>
        </a:p>
      </dgm:t>
    </dgm:pt>
    <dgm:pt modelId="{4B8B2559-30C4-4ED1-834E-00C52F972BC3}" type="parTrans" cxnId="{8161F473-2603-42F4-AC83-F03F91E3A9F7}">
      <dgm:prSet/>
      <dgm:spPr/>
      <dgm:t>
        <a:bodyPr/>
        <a:lstStyle/>
        <a:p>
          <a:endParaRPr lang="en-AU" sz="1600">
            <a:latin typeface="Arial" panose="020B0604020202020204" pitchFamily="34" charset="0"/>
            <a:cs typeface="Arial" panose="020B0604020202020204" pitchFamily="34" charset="0"/>
          </a:endParaRPr>
        </a:p>
      </dgm:t>
    </dgm:pt>
    <dgm:pt modelId="{57583184-EC2E-4DA4-8C40-DA89028EC347}" type="sibTrans" cxnId="{8161F473-2603-42F4-AC83-F03F91E3A9F7}">
      <dgm:prSet/>
      <dgm:spPr/>
      <dgm:t>
        <a:bodyPr/>
        <a:lstStyle/>
        <a:p>
          <a:endParaRPr lang="en-AU" sz="1600">
            <a:latin typeface="Arial" panose="020B0604020202020204" pitchFamily="34" charset="0"/>
            <a:cs typeface="Arial" panose="020B0604020202020204" pitchFamily="34" charset="0"/>
          </a:endParaRPr>
        </a:p>
      </dgm:t>
    </dgm:pt>
    <dgm:pt modelId="{A280CD31-39F0-4948-8AFD-133DB824C382}" type="pres">
      <dgm:prSet presAssocID="{B3CA7E24-CC25-41AD-98BE-97CDDD7ACE87}" presName="Name0" presStyleCnt="0">
        <dgm:presLayoutVars>
          <dgm:chMax val="7"/>
          <dgm:dir/>
          <dgm:resizeHandles val="exact"/>
        </dgm:presLayoutVars>
      </dgm:prSet>
      <dgm:spPr/>
    </dgm:pt>
    <dgm:pt modelId="{73D9E337-9116-4365-839A-FD130AE56A83}" type="pres">
      <dgm:prSet presAssocID="{B3CA7E24-CC25-41AD-98BE-97CDDD7ACE87}" presName="ellipse1" presStyleLbl="vennNode1" presStyleIdx="0" presStyleCnt="7" custScaleX="102798" custLinFactNeighborX="68970" custLinFactNeighborY="-7192">
        <dgm:presLayoutVars>
          <dgm:bulletEnabled val="1"/>
        </dgm:presLayoutVars>
      </dgm:prSet>
      <dgm:spPr/>
    </dgm:pt>
    <dgm:pt modelId="{5028ECB7-CF19-4F57-9DE0-2B46553A7EF9}" type="pres">
      <dgm:prSet presAssocID="{B3CA7E24-CC25-41AD-98BE-97CDDD7ACE87}" presName="ellipse2" presStyleLbl="vennNode1" presStyleIdx="1" presStyleCnt="7" custLinFactNeighborX="90796" custLinFactNeighborY="66407">
        <dgm:presLayoutVars>
          <dgm:bulletEnabled val="1"/>
        </dgm:presLayoutVars>
      </dgm:prSet>
      <dgm:spPr/>
    </dgm:pt>
    <dgm:pt modelId="{CFE3CFC6-6B9B-447F-8419-0A8A33FC8898}" type="pres">
      <dgm:prSet presAssocID="{B3CA7E24-CC25-41AD-98BE-97CDDD7ACE87}" presName="ellipse3" presStyleLbl="vennNode1" presStyleIdx="2" presStyleCnt="7" custLinFactNeighborX="34598" custLinFactNeighborY="-63207">
        <dgm:presLayoutVars>
          <dgm:bulletEnabled val="1"/>
        </dgm:presLayoutVars>
      </dgm:prSet>
      <dgm:spPr/>
    </dgm:pt>
    <dgm:pt modelId="{755F15D9-CEA4-411A-A3BE-ABED87890244}" type="pres">
      <dgm:prSet presAssocID="{B3CA7E24-CC25-41AD-98BE-97CDDD7ACE87}" presName="ellipse4" presStyleLbl="vennNode1" presStyleIdx="3" presStyleCnt="7" custLinFactY="-7321" custLinFactNeighborX="66189" custLinFactNeighborY="-100000">
        <dgm:presLayoutVars>
          <dgm:bulletEnabled val="1"/>
        </dgm:presLayoutVars>
      </dgm:prSet>
      <dgm:spPr/>
    </dgm:pt>
    <dgm:pt modelId="{982FE6F8-103F-44CA-A4E2-CCB3E94927BA}" type="pres">
      <dgm:prSet presAssocID="{B3CA7E24-CC25-41AD-98BE-97CDDD7ACE87}" presName="ellipse5" presStyleLbl="vennNode1" presStyleIdx="4" presStyleCnt="7" custLinFactY="8959" custLinFactNeighborX="17248" custLinFactNeighborY="100000">
        <dgm:presLayoutVars>
          <dgm:bulletEnabled val="1"/>
        </dgm:presLayoutVars>
      </dgm:prSet>
      <dgm:spPr/>
    </dgm:pt>
    <dgm:pt modelId="{4506A688-6790-4F7E-BC97-3711BE106C61}" type="pres">
      <dgm:prSet presAssocID="{B3CA7E24-CC25-41AD-98BE-97CDDD7ACE87}" presName="ellipse6" presStyleLbl="vennNode1" presStyleIdx="5" presStyleCnt="7" custLinFactX="-81698" custLinFactNeighborX="-100000" custLinFactNeighborY="4587">
        <dgm:presLayoutVars>
          <dgm:bulletEnabled val="1"/>
        </dgm:presLayoutVars>
      </dgm:prSet>
      <dgm:spPr/>
    </dgm:pt>
    <dgm:pt modelId="{E8C011E5-B0FE-4EED-B085-953731DE49F0}" type="pres">
      <dgm:prSet presAssocID="{B3CA7E24-CC25-41AD-98BE-97CDDD7ACE87}" presName="ellipse7" presStyleLbl="vennNode1" presStyleIdx="6" presStyleCnt="7" custLinFactNeighborX="-47081" custLinFactNeighborY="40652">
        <dgm:presLayoutVars>
          <dgm:bulletEnabled val="1"/>
        </dgm:presLayoutVars>
      </dgm:prSet>
      <dgm:spPr/>
    </dgm:pt>
  </dgm:ptLst>
  <dgm:cxnLst>
    <dgm:cxn modelId="{3729AC06-F3ED-4D71-9500-295A099D184E}" srcId="{B3CA7E24-CC25-41AD-98BE-97CDDD7ACE87}" destId="{0265B0AC-4A29-4695-98D2-8C0BDE9134EF}" srcOrd="0" destOrd="0" parTransId="{DF9EA565-16FE-4457-8B83-4594239C5904}" sibTransId="{3B79440F-DFB6-4189-AE6D-B5BFBF3E2C5E}"/>
    <dgm:cxn modelId="{C8370116-D054-402C-BB53-44ED24403FD6}" srcId="{B3CA7E24-CC25-41AD-98BE-97CDDD7ACE87}" destId="{1F444BA3-C662-41E9-A82D-C81A32DA47A7}" srcOrd="6" destOrd="0" parTransId="{AA12C3FF-496E-44A4-B549-32C4B3DE8A3C}" sibTransId="{F34F77B2-54BD-445C-9753-20E6BB62F55F}"/>
    <dgm:cxn modelId="{79834A18-08B3-47BC-9332-4E682D9A7CCA}" srcId="{B3CA7E24-CC25-41AD-98BE-97CDDD7ACE87}" destId="{47FE2CD2-B9BD-40A3-9B90-82C010ACDEF9}" srcOrd="3" destOrd="0" parTransId="{A09878BF-6D9E-41D6-8E30-11795CE06EF7}" sibTransId="{62459A0E-9C77-43AC-B927-0E798C6CEE90}"/>
    <dgm:cxn modelId="{A8795036-3357-423A-AD90-D35FB2386DC5}" srcId="{B3CA7E24-CC25-41AD-98BE-97CDDD7ACE87}" destId="{2ED53B24-06D2-475A-9BEE-06076653C3C9}" srcOrd="8" destOrd="0" parTransId="{4E10C74A-3198-4061-90D7-BB823E667EFC}" sibTransId="{30DC031D-3AD7-4D73-8AD0-30850DA3B290}"/>
    <dgm:cxn modelId="{9187C13E-A9FA-4EC5-A074-838B452ABF1B}" srcId="{B3CA7E24-CC25-41AD-98BE-97CDDD7ACE87}" destId="{0EAD502B-3887-4480-AE23-1CE71A1F2C27}" srcOrd="5" destOrd="0" parTransId="{9E8DA757-6E40-4C8B-907A-575D4850F903}" sibTransId="{79EB5A7B-FA04-470E-BC30-51857A4FC13D}"/>
    <dgm:cxn modelId="{DC30334C-D48D-4D39-B111-A06D00E64145}" srcId="{B3CA7E24-CC25-41AD-98BE-97CDDD7ACE87}" destId="{90769A72-B70D-483D-837B-11F89CB31E67}" srcOrd="1" destOrd="0" parTransId="{F60C2F12-0BA1-4E65-850B-CB705E82FB54}" sibTransId="{B4967FC6-3BAE-44DC-BFBC-695DFAC997C7}"/>
    <dgm:cxn modelId="{2EEBB04C-71BF-4A61-89D4-03BE03D693BF}" srcId="{B3CA7E24-CC25-41AD-98BE-97CDDD7ACE87}" destId="{F4FADD06-6731-4098-AE07-72DC9ABBBD2B}" srcOrd="2" destOrd="0" parTransId="{73AE8F69-281B-4A5E-A131-E1CD5D0309F9}" sibTransId="{3118FD56-6919-4ED2-A482-DE29AFFDBD99}"/>
    <dgm:cxn modelId="{0165E66C-CDD1-4A29-BECF-E205BFD36DD1}" type="presOf" srcId="{EB54CEFD-9684-474D-B6C3-5AB9AEB7AD67}" destId="{982FE6F8-103F-44CA-A4E2-CCB3E94927BA}" srcOrd="0" destOrd="0" presId="urn:microsoft.com/office/officeart/2005/8/layout/rings+Icon"/>
    <dgm:cxn modelId="{4820DB6D-4020-49E2-BE68-6CC2C718117F}" type="presOf" srcId="{90769A72-B70D-483D-837B-11F89CB31E67}" destId="{5028ECB7-CF19-4F57-9DE0-2B46553A7EF9}" srcOrd="0" destOrd="0" presId="urn:microsoft.com/office/officeart/2005/8/layout/rings+Icon"/>
    <dgm:cxn modelId="{A33E474E-2B86-4D89-8DD1-0A35480C322E}" type="presOf" srcId="{B3CA7E24-CC25-41AD-98BE-97CDDD7ACE87}" destId="{A280CD31-39F0-4948-8AFD-133DB824C382}" srcOrd="0" destOrd="0" presId="urn:microsoft.com/office/officeart/2005/8/layout/rings+Icon"/>
    <dgm:cxn modelId="{8161F473-2603-42F4-AC83-F03F91E3A9F7}" srcId="{B3CA7E24-CC25-41AD-98BE-97CDDD7ACE87}" destId="{EB54CEFD-9684-474D-B6C3-5AB9AEB7AD67}" srcOrd="4" destOrd="0" parTransId="{4B8B2559-30C4-4ED1-834E-00C52F972BC3}" sibTransId="{57583184-EC2E-4DA4-8C40-DA89028EC347}"/>
    <dgm:cxn modelId="{34B01359-F9AF-46CA-A509-6E675A665288}" srcId="{B3CA7E24-CC25-41AD-98BE-97CDDD7ACE87}" destId="{2A9FA6B0-57C4-42DB-A415-02DCD39CC451}" srcOrd="7" destOrd="0" parTransId="{8808C7A6-D13D-4E30-A14E-22A3273F9B33}" sibTransId="{87B74B33-B6F4-4BB0-8C62-6393A3AE52C4}"/>
    <dgm:cxn modelId="{F48FDC93-4E32-42A4-B830-F007DEFB0C37}" type="presOf" srcId="{0EAD502B-3887-4480-AE23-1CE71A1F2C27}" destId="{4506A688-6790-4F7E-BC97-3711BE106C61}" srcOrd="0" destOrd="0" presId="urn:microsoft.com/office/officeart/2005/8/layout/rings+Icon"/>
    <dgm:cxn modelId="{1C3B47D3-2D83-4116-99A5-83DC985FD2D6}" type="presOf" srcId="{F4FADD06-6731-4098-AE07-72DC9ABBBD2B}" destId="{CFE3CFC6-6B9B-447F-8419-0A8A33FC8898}" srcOrd="0" destOrd="0" presId="urn:microsoft.com/office/officeart/2005/8/layout/rings+Icon"/>
    <dgm:cxn modelId="{D18C8AD7-E4A6-4406-835E-9702DC986823}" type="presOf" srcId="{47FE2CD2-B9BD-40A3-9B90-82C010ACDEF9}" destId="{755F15D9-CEA4-411A-A3BE-ABED87890244}" srcOrd="0" destOrd="0" presId="urn:microsoft.com/office/officeart/2005/8/layout/rings+Icon"/>
    <dgm:cxn modelId="{CDB76EE5-E399-4498-8339-8BA78FFC3BF1}" type="presOf" srcId="{1F444BA3-C662-41E9-A82D-C81A32DA47A7}" destId="{E8C011E5-B0FE-4EED-B085-953731DE49F0}" srcOrd="0" destOrd="0" presId="urn:microsoft.com/office/officeart/2005/8/layout/rings+Icon"/>
    <dgm:cxn modelId="{D4995DFE-ECFC-4E56-82CB-F642E1641696}" type="presOf" srcId="{0265B0AC-4A29-4695-98D2-8C0BDE9134EF}" destId="{73D9E337-9116-4365-839A-FD130AE56A83}" srcOrd="0" destOrd="0" presId="urn:microsoft.com/office/officeart/2005/8/layout/rings+Icon"/>
    <dgm:cxn modelId="{C411F0CD-ECA9-4414-8413-601A20DC6C7C}" type="presParOf" srcId="{A280CD31-39F0-4948-8AFD-133DB824C382}" destId="{73D9E337-9116-4365-839A-FD130AE56A83}" srcOrd="0" destOrd="0" presId="urn:microsoft.com/office/officeart/2005/8/layout/rings+Icon"/>
    <dgm:cxn modelId="{7C337781-0949-49D8-BBBD-97B10197F943}" type="presParOf" srcId="{A280CD31-39F0-4948-8AFD-133DB824C382}" destId="{5028ECB7-CF19-4F57-9DE0-2B46553A7EF9}" srcOrd="1" destOrd="0" presId="urn:microsoft.com/office/officeart/2005/8/layout/rings+Icon"/>
    <dgm:cxn modelId="{CA048E67-1DC8-4603-9E80-046547FD5DA5}" type="presParOf" srcId="{A280CD31-39F0-4948-8AFD-133DB824C382}" destId="{CFE3CFC6-6B9B-447F-8419-0A8A33FC8898}" srcOrd="2" destOrd="0" presId="urn:microsoft.com/office/officeart/2005/8/layout/rings+Icon"/>
    <dgm:cxn modelId="{1156A388-1E1F-429E-AE23-AB041E428488}" type="presParOf" srcId="{A280CD31-39F0-4948-8AFD-133DB824C382}" destId="{755F15D9-CEA4-411A-A3BE-ABED87890244}" srcOrd="3" destOrd="0" presId="urn:microsoft.com/office/officeart/2005/8/layout/rings+Icon"/>
    <dgm:cxn modelId="{6BD73D68-DB7F-46BA-A759-65C483BCD683}" type="presParOf" srcId="{A280CD31-39F0-4948-8AFD-133DB824C382}" destId="{982FE6F8-103F-44CA-A4E2-CCB3E94927BA}" srcOrd="4" destOrd="0" presId="urn:microsoft.com/office/officeart/2005/8/layout/rings+Icon"/>
    <dgm:cxn modelId="{1C8849A1-05E5-4379-BBC8-37A4B1789A15}" type="presParOf" srcId="{A280CD31-39F0-4948-8AFD-133DB824C382}" destId="{4506A688-6790-4F7E-BC97-3711BE106C61}" srcOrd="5" destOrd="0" presId="urn:microsoft.com/office/officeart/2005/8/layout/rings+Icon"/>
    <dgm:cxn modelId="{0D9ED1EA-22F7-48D0-B337-AE7E2A65AE36}" type="presParOf" srcId="{A280CD31-39F0-4948-8AFD-133DB824C382}" destId="{E8C011E5-B0FE-4EED-B085-953731DE49F0}" srcOrd="6"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9E337-9116-4365-839A-FD130AE56A83}">
      <dsp:nvSpPr>
        <dsp:cNvPr id="0" name=""/>
        <dsp:cNvSpPr/>
      </dsp:nvSpPr>
      <dsp:spPr>
        <a:xfrm>
          <a:off x="1058707" y="784307"/>
          <a:ext cx="1594144" cy="1550780"/>
        </a:xfrm>
        <a:prstGeom prst="ellipse">
          <a:avLst/>
        </a:prstGeom>
        <a:solidFill>
          <a:schemeClr val="accent2">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Arial" panose="020B0604020202020204" pitchFamily="34" charset="0"/>
              <a:cs typeface="Arial" panose="020B0604020202020204" pitchFamily="34" charset="0"/>
            </a:rPr>
            <a:t>Energy techs</a:t>
          </a:r>
        </a:p>
      </dsp:txBody>
      <dsp:txXfrm>
        <a:off x="1292164" y="1011413"/>
        <a:ext cx="1127230" cy="1096568"/>
      </dsp:txXfrm>
    </dsp:sp>
    <dsp:sp modelId="{5028ECB7-CF19-4F57-9DE0-2B46553A7EF9}">
      <dsp:nvSpPr>
        <dsp:cNvPr id="0" name=""/>
        <dsp:cNvSpPr/>
      </dsp:nvSpPr>
      <dsp:spPr>
        <a:xfrm>
          <a:off x="2212881" y="2932757"/>
          <a:ext cx="1550754" cy="1550780"/>
        </a:xfrm>
        <a:prstGeom prst="ellipse">
          <a:avLst/>
        </a:prstGeom>
        <a:solidFill>
          <a:schemeClr val="accent2">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Arial" panose="020B0604020202020204" pitchFamily="34" charset="0"/>
              <a:cs typeface="Arial" panose="020B0604020202020204" pitchFamily="34" charset="0"/>
            </a:rPr>
            <a:t>Market designs</a:t>
          </a:r>
        </a:p>
      </dsp:txBody>
      <dsp:txXfrm>
        <a:off x="2439984" y="3159863"/>
        <a:ext cx="1096548" cy="1096568"/>
      </dsp:txXfrm>
    </dsp:sp>
    <dsp:sp modelId="{CFE3CFC6-6B9B-447F-8419-0A8A33FC8898}">
      <dsp:nvSpPr>
        <dsp:cNvPr id="0" name=""/>
        <dsp:cNvSpPr/>
      </dsp:nvSpPr>
      <dsp:spPr>
        <a:xfrm>
          <a:off x="2136031" y="0"/>
          <a:ext cx="1550754" cy="1550780"/>
        </a:xfrm>
        <a:prstGeom prst="ellipse">
          <a:avLst/>
        </a:prstGeom>
        <a:solidFill>
          <a:schemeClr val="accent2">
            <a:lumMod val="20000"/>
            <a:lumOff val="8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Arial" panose="020B0604020202020204" pitchFamily="34" charset="0"/>
              <a:cs typeface="Arial" panose="020B0604020202020204" pitchFamily="34" charset="0"/>
            </a:rPr>
            <a:t>Price pressure across supply chain</a:t>
          </a:r>
        </a:p>
      </dsp:txBody>
      <dsp:txXfrm>
        <a:off x="2363134" y="227106"/>
        <a:ext cx="1096548" cy="1096568"/>
      </dsp:txXfrm>
    </dsp:sp>
    <dsp:sp modelId="{755F15D9-CEA4-411A-A3BE-ABED87890244}">
      <dsp:nvSpPr>
        <dsp:cNvPr id="0" name=""/>
        <dsp:cNvSpPr/>
      </dsp:nvSpPr>
      <dsp:spPr>
        <a:xfrm>
          <a:off x="3419941" y="372605"/>
          <a:ext cx="1550754" cy="1550780"/>
        </a:xfrm>
        <a:prstGeom prst="ellipse">
          <a:avLst/>
        </a:prstGeom>
        <a:solidFill>
          <a:schemeClr val="accent2">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Arial" panose="020B0604020202020204" pitchFamily="34" charset="0"/>
              <a:cs typeface="Arial" panose="020B0604020202020204" pitchFamily="34" charset="0"/>
            </a:rPr>
            <a:t>How energy is used</a:t>
          </a:r>
        </a:p>
      </dsp:txBody>
      <dsp:txXfrm>
        <a:off x="3647044" y="599711"/>
        <a:ext cx="1096548" cy="1096568"/>
      </dsp:txXfrm>
    </dsp:sp>
    <dsp:sp modelId="{982FE6F8-103F-44CA-A4E2-CCB3E94927BA}">
      <dsp:nvSpPr>
        <dsp:cNvPr id="0" name=""/>
        <dsp:cNvSpPr/>
      </dsp:nvSpPr>
      <dsp:spPr>
        <a:xfrm>
          <a:off x="3455630" y="2585553"/>
          <a:ext cx="1550754" cy="1550780"/>
        </a:xfrm>
        <a:prstGeom prst="ellipse">
          <a:avLst/>
        </a:prstGeom>
        <a:solidFill>
          <a:schemeClr val="accent2">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Arial" panose="020B0604020202020204" pitchFamily="34" charset="0"/>
              <a:cs typeface="Arial" panose="020B0604020202020204" pitchFamily="34" charset="0"/>
            </a:rPr>
            <a:t>Eligibility for assistance</a:t>
          </a:r>
        </a:p>
      </dsp:txBody>
      <dsp:txXfrm>
        <a:off x="3682733" y="2812659"/>
        <a:ext cx="1096548" cy="1096568"/>
      </dsp:txXfrm>
    </dsp:sp>
    <dsp:sp modelId="{4506A688-6790-4F7E-BC97-3711BE106C61}">
      <dsp:nvSpPr>
        <dsp:cNvPr id="0" name=""/>
        <dsp:cNvSpPr/>
      </dsp:nvSpPr>
      <dsp:spPr>
        <a:xfrm>
          <a:off x="1164478" y="2108052"/>
          <a:ext cx="1550754" cy="1550780"/>
        </a:xfrm>
        <a:prstGeom prst="ellipse">
          <a:avLst/>
        </a:prstGeom>
        <a:solidFill>
          <a:schemeClr val="accent2">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Arial" panose="020B0604020202020204" pitchFamily="34" charset="0"/>
              <a:cs typeface="Arial" panose="020B0604020202020204" pitchFamily="34" charset="0"/>
            </a:rPr>
            <a:t>Housing</a:t>
          </a:r>
        </a:p>
      </dsp:txBody>
      <dsp:txXfrm>
        <a:off x="1391581" y="2335158"/>
        <a:ext cx="1096548" cy="1096568"/>
      </dsp:txXfrm>
    </dsp:sp>
    <dsp:sp modelId="{E8C011E5-B0FE-4EED-B085-953731DE49F0}">
      <dsp:nvSpPr>
        <dsp:cNvPr id="0" name=""/>
        <dsp:cNvSpPr/>
      </dsp:nvSpPr>
      <dsp:spPr>
        <a:xfrm>
          <a:off x="4046699" y="1526262"/>
          <a:ext cx="1550754" cy="1550780"/>
        </a:xfrm>
        <a:prstGeom prst="ellipse">
          <a:avLst/>
        </a:prstGeom>
        <a:solidFill>
          <a:schemeClr val="accent2">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Arial" panose="020B0604020202020204" pitchFamily="34" charset="0"/>
              <a:cs typeface="Arial" panose="020B0604020202020204" pitchFamily="34" charset="0"/>
            </a:rPr>
            <a:t>Choice and control</a:t>
          </a:r>
        </a:p>
      </dsp:txBody>
      <dsp:txXfrm>
        <a:off x="4273802" y="1753368"/>
        <a:ext cx="1096548" cy="1096568"/>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0.1725</cdr:x>
      <cdr:y>0.14493</cdr:y>
    </cdr:from>
    <cdr:to>
      <cdr:x>0.31053</cdr:x>
      <cdr:y>0.40873</cdr:y>
    </cdr:to>
    <cdr:sp macro="" textlink="">
      <cdr:nvSpPr>
        <cdr:cNvPr id="2" name="TextBox 10"/>
        <cdr:cNvSpPr txBox="1"/>
      </cdr:nvSpPr>
      <cdr:spPr>
        <a:xfrm xmlns:a="http://schemas.openxmlformats.org/drawingml/2006/main">
          <a:off x="1142999" y="762000"/>
          <a:ext cx="914658" cy="138701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vert270"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AU" sz="1600" b="1" dirty="0">
              <a:solidFill>
                <a:sysClr val="windowText" lastClr="000000"/>
              </a:solidFill>
              <a:latin typeface="Arial" panose="020B0604020202020204" pitchFamily="34" charset="0"/>
              <a:cs typeface="Arial" panose="020B0604020202020204" pitchFamily="34" charset="0"/>
            </a:rPr>
            <a:t>Northern</a:t>
          </a:r>
          <a:r>
            <a:rPr lang="en-AU" sz="1600" dirty="0">
              <a:solidFill>
                <a:sysClr val="windowText" lastClr="000000"/>
              </a:solidFill>
              <a:latin typeface="Arial" panose="020B0604020202020204" pitchFamily="34" charset="0"/>
              <a:cs typeface="Arial" panose="020B0604020202020204" pitchFamily="34" charset="0"/>
            </a:rPr>
            <a:t> closure announced</a:t>
          </a:r>
        </a:p>
      </cdr:txBody>
    </cdr:sp>
  </cdr:relSizeAnchor>
  <cdr:relSizeAnchor xmlns:cdr="http://schemas.openxmlformats.org/drawingml/2006/chartDrawing">
    <cdr:from>
      <cdr:x>0.49516</cdr:x>
      <cdr:y>0.15942</cdr:y>
    </cdr:from>
    <cdr:to>
      <cdr:x>0.57829</cdr:x>
      <cdr:y>0.39954</cdr:y>
    </cdr:to>
    <cdr:sp macro="" textlink="">
      <cdr:nvSpPr>
        <cdr:cNvPr id="3" name="TextBox 7"/>
        <cdr:cNvSpPr txBox="1"/>
      </cdr:nvSpPr>
      <cdr:spPr>
        <a:xfrm xmlns:a="http://schemas.openxmlformats.org/drawingml/2006/main">
          <a:off x="3281028" y="838200"/>
          <a:ext cx="550863" cy="126248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vert270"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AU" sz="1600" b="1" dirty="0">
              <a:latin typeface="Arial" panose="020B0604020202020204" pitchFamily="34" charset="0"/>
              <a:cs typeface="Arial" panose="020B0604020202020204" pitchFamily="34" charset="0"/>
            </a:rPr>
            <a:t>Northern </a:t>
          </a:r>
          <a:r>
            <a:rPr lang="en-AU" sz="1600" dirty="0">
              <a:latin typeface="Arial" panose="020B0604020202020204" pitchFamily="34" charset="0"/>
              <a:cs typeface="Arial" panose="020B0604020202020204" pitchFamily="34" charset="0"/>
            </a:rPr>
            <a:t>closure</a:t>
          </a:r>
        </a:p>
      </cdr:txBody>
    </cdr:sp>
  </cdr:relSizeAnchor>
  <cdr:relSizeAnchor xmlns:cdr="http://schemas.openxmlformats.org/drawingml/2006/chartDrawing">
    <cdr:from>
      <cdr:x>0.63201</cdr:x>
      <cdr:y>0.14493</cdr:y>
    </cdr:from>
    <cdr:to>
      <cdr:x>0.73721</cdr:x>
      <cdr:y>0.37028</cdr:y>
    </cdr:to>
    <cdr:sp macro="" textlink="">
      <cdr:nvSpPr>
        <cdr:cNvPr id="4" name="TextBox 8"/>
        <cdr:cNvSpPr txBox="1"/>
      </cdr:nvSpPr>
      <cdr:spPr>
        <a:xfrm xmlns:a="http://schemas.openxmlformats.org/drawingml/2006/main">
          <a:off x="4187824" y="762000"/>
          <a:ext cx="697099" cy="118485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vert270"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AU" sz="1600" b="1" dirty="0">
              <a:latin typeface="Arial" panose="020B0604020202020204" pitchFamily="34" charset="0"/>
              <a:cs typeface="Arial" panose="020B0604020202020204" pitchFamily="34" charset="0"/>
            </a:rPr>
            <a:t>Hazelwood</a:t>
          </a:r>
          <a:r>
            <a:rPr lang="en-AU" sz="1600" dirty="0">
              <a:latin typeface="Arial" panose="020B0604020202020204" pitchFamily="34" charset="0"/>
              <a:cs typeface="Arial" panose="020B0604020202020204" pitchFamily="34" charset="0"/>
            </a:rPr>
            <a:t> closure announced</a:t>
          </a:r>
        </a:p>
      </cdr:txBody>
    </cdr:sp>
  </cdr:relSizeAnchor>
</c:userShapes>
</file>

<file path=ppt/drawings/drawing2.xml><?xml version="1.0" encoding="utf-8"?>
<c:userShapes xmlns:c="http://schemas.openxmlformats.org/drawingml/2006/chart">
  <cdr:relSizeAnchor xmlns:cdr="http://schemas.openxmlformats.org/drawingml/2006/chartDrawing">
    <cdr:from>
      <cdr:x>0.71768</cdr:x>
      <cdr:y>0.05294</cdr:y>
    </cdr:from>
    <cdr:to>
      <cdr:x>0.86304</cdr:x>
      <cdr:y>0.17467</cdr:y>
    </cdr:to>
    <cdr:sp macro="" textlink="">
      <cdr:nvSpPr>
        <cdr:cNvPr id="2" name="Down Arrow 1"/>
        <cdr:cNvSpPr/>
      </cdr:nvSpPr>
      <cdr:spPr>
        <a:xfrm xmlns:a="http://schemas.openxmlformats.org/drawingml/2006/main">
          <a:off x="3179330" y="280045"/>
          <a:ext cx="643944" cy="643943"/>
        </a:xfrm>
        <a:prstGeom xmlns:a="http://schemas.openxmlformats.org/drawingml/2006/main" prst="downArrow">
          <a:avLst/>
        </a:prstGeom>
        <a:solidFill xmlns:a="http://schemas.openxmlformats.org/drawingml/2006/main">
          <a:srgbClr val="00B0F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AU"/>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1DC3CE-2867-47E2-8126-68F8292BC998}" type="datetimeFigureOut">
              <a:rPr lang="en-AU" smtClean="0"/>
              <a:t>11/07/2017</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0DEBF3-1C25-4BBA-B700-305E70741F4D}" type="slidenum">
              <a:rPr lang="en-AU" smtClean="0"/>
              <a:t>‹#›</a:t>
            </a:fld>
            <a:endParaRPr lang="en-AU"/>
          </a:p>
        </p:txBody>
      </p:sp>
    </p:spTree>
    <p:extLst>
      <p:ext uri="{BB962C8B-B14F-4D97-AF65-F5344CB8AC3E}">
        <p14:creationId xmlns:p14="http://schemas.microsoft.com/office/powerpoint/2010/main" val="2472200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646CCB-14FB-41A8-8197-955B439FC634}" type="datetimeFigureOut">
              <a:rPr lang="en-AU" smtClean="0"/>
              <a:t>11/07/2017</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8B780-4E5E-4777-861C-337B4FF3D401}" type="slidenum">
              <a:rPr lang="en-AU" smtClean="0"/>
              <a:t>‹#›</a:t>
            </a:fld>
            <a:endParaRPr lang="en-AU"/>
          </a:p>
        </p:txBody>
      </p:sp>
    </p:spTree>
    <p:extLst>
      <p:ext uri="{BB962C8B-B14F-4D97-AF65-F5344CB8AC3E}">
        <p14:creationId xmlns:p14="http://schemas.microsoft.com/office/powerpoint/2010/main" val="1916918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318B780-4E5E-4777-861C-337B4FF3D401}" type="slidenum">
              <a:rPr lang="en-AU" smtClean="0"/>
              <a:t>3</a:t>
            </a:fld>
            <a:endParaRPr lang="en-AU"/>
          </a:p>
        </p:txBody>
      </p:sp>
    </p:spTree>
    <p:extLst>
      <p:ext uri="{BB962C8B-B14F-4D97-AF65-F5344CB8AC3E}">
        <p14:creationId xmlns:p14="http://schemas.microsoft.com/office/powerpoint/2010/main" val="1046435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318B780-4E5E-4777-861C-337B4FF3D401}" type="slidenum">
              <a:rPr lang="en-AU" smtClean="0"/>
              <a:t>16</a:t>
            </a:fld>
            <a:endParaRPr lang="en-AU"/>
          </a:p>
        </p:txBody>
      </p:sp>
    </p:spTree>
    <p:extLst>
      <p:ext uri="{BB962C8B-B14F-4D97-AF65-F5344CB8AC3E}">
        <p14:creationId xmlns:p14="http://schemas.microsoft.com/office/powerpoint/2010/main" val="3762453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318B780-4E5E-4777-861C-337B4FF3D401}" type="slidenum">
              <a:rPr lang="en-AU" smtClean="0"/>
              <a:t>17</a:t>
            </a:fld>
            <a:endParaRPr lang="en-AU"/>
          </a:p>
        </p:txBody>
      </p:sp>
    </p:spTree>
    <p:extLst>
      <p:ext uri="{BB962C8B-B14F-4D97-AF65-F5344CB8AC3E}">
        <p14:creationId xmlns:p14="http://schemas.microsoft.com/office/powerpoint/2010/main" val="3654394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318B780-4E5E-4777-861C-337B4FF3D401}" type="slidenum">
              <a:rPr lang="en-AU" smtClean="0"/>
              <a:t>4</a:t>
            </a:fld>
            <a:endParaRPr lang="en-AU"/>
          </a:p>
        </p:txBody>
      </p:sp>
    </p:spTree>
    <p:extLst>
      <p:ext uri="{BB962C8B-B14F-4D97-AF65-F5344CB8AC3E}">
        <p14:creationId xmlns:p14="http://schemas.microsoft.com/office/powerpoint/2010/main" val="2025449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318B780-4E5E-4777-861C-337B4FF3D401}" type="slidenum">
              <a:rPr lang="en-AU" smtClean="0"/>
              <a:t>5</a:t>
            </a:fld>
            <a:endParaRPr lang="en-AU"/>
          </a:p>
        </p:txBody>
      </p:sp>
    </p:spTree>
    <p:extLst>
      <p:ext uri="{BB962C8B-B14F-4D97-AF65-F5344CB8AC3E}">
        <p14:creationId xmlns:p14="http://schemas.microsoft.com/office/powerpoint/2010/main" val="1203606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318B780-4E5E-4777-861C-337B4FF3D401}" type="slidenum">
              <a:rPr lang="en-AU" smtClean="0"/>
              <a:t>6</a:t>
            </a:fld>
            <a:endParaRPr lang="en-AU"/>
          </a:p>
        </p:txBody>
      </p:sp>
    </p:spTree>
    <p:extLst>
      <p:ext uri="{BB962C8B-B14F-4D97-AF65-F5344CB8AC3E}">
        <p14:creationId xmlns:p14="http://schemas.microsoft.com/office/powerpoint/2010/main" val="2355278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318B780-4E5E-4777-861C-337B4FF3D401}" type="slidenum">
              <a:rPr lang="en-AU" smtClean="0"/>
              <a:t>9</a:t>
            </a:fld>
            <a:endParaRPr lang="en-AU"/>
          </a:p>
        </p:txBody>
      </p:sp>
    </p:spTree>
    <p:extLst>
      <p:ext uri="{BB962C8B-B14F-4D97-AF65-F5344CB8AC3E}">
        <p14:creationId xmlns:p14="http://schemas.microsoft.com/office/powerpoint/2010/main" val="192071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18B780-4E5E-4777-861C-337B4FF3D401}" type="slidenum">
              <a:rPr lang="en-AU" smtClean="0"/>
              <a:t>12</a:t>
            </a:fld>
            <a:endParaRPr lang="en-AU"/>
          </a:p>
        </p:txBody>
      </p:sp>
    </p:spTree>
    <p:extLst>
      <p:ext uri="{BB962C8B-B14F-4D97-AF65-F5344CB8AC3E}">
        <p14:creationId xmlns:p14="http://schemas.microsoft.com/office/powerpoint/2010/main" val="2037456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18B780-4E5E-4777-861C-337B4FF3D401}" type="slidenum">
              <a:rPr lang="en-AU" smtClean="0"/>
              <a:t>13</a:t>
            </a:fld>
            <a:endParaRPr lang="en-AU"/>
          </a:p>
        </p:txBody>
      </p:sp>
    </p:spTree>
    <p:extLst>
      <p:ext uri="{BB962C8B-B14F-4D97-AF65-F5344CB8AC3E}">
        <p14:creationId xmlns:p14="http://schemas.microsoft.com/office/powerpoint/2010/main" val="4199652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18B780-4E5E-4777-861C-337B4FF3D401}" type="slidenum">
              <a:rPr lang="en-AU" smtClean="0"/>
              <a:t>14</a:t>
            </a:fld>
            <a:endParaRPr lang="en-AU"/>
          </a:p>
        </p:txBody>
      </p:sp>
    </p:spTree>
    <p:extLst>
      <p:ext uri="{BB962C8B-B14F-4D97-AF65-F5344CB8AC3E}">
        <p14:creationId xmlns:p14="http://schemas.microsoft.com/office/powerpoint/2010/main" val="1010671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318B780-4E5E-4777-861C-337B4FF3D401}" type="slidenum">
              <a:rPr lang="en-AU" smtClean="0"/>
              <a:t>15</a:t>
            </a:fld>
            <a:endParaRPr lang="en-AU"/>
          </a:p>
        </p:txBody>
      </p:sp>
    </p:spTree>
    <p:extLst>
      <p:ext uri="{BB962C8B-B14F-4D97-AF65-F5344CB8AC3E}">
        <p14:creationId xmlns:p14="http://schemas.microsoft.com/office/powerpoint/2010/main" val="988445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54842C-3928-4FC3-B3F4-F38749480C33}" type="datetime1">
              <a:rPr lang="en-AU" smtClean="0"/>
              <a:t>11/07/2017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3E05789-976B-4150-B9E3-1E01A803BF5D}" type="slidenum">
              <a:rPr lang="en-AU" smtClean="0"/>
              <a:t>‹#›</a:t>
            </a:fld>
            <a:endParaRPr lang="en-AU"/>
          </a:p>
        </p:txBody>
      </p:sp>
    </p:spTree>
    <p:extLst>
      <p:ext uri="{BB962C8B-B14F-4D97-AF65-F5344CB8AC3E}">
        <p14:creationId xmlns:p14="http://schemas.microsoft.com/office/powerpoint/2010/main" val="3759240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15BCC4-7AE9-4493-82D3-D9D57D288B3B}" type="datetime1">
              <a:rPr lang="en-AU" smtClean="0"/>
              <a:t>11/07/2017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3E05789-976B-4150-B9E3-1E01A803BF5D}" type="slidenum">
              <a:rPr lang="en-AU" smtClean="0"/>
              <a:t>‹#›</a:t>
            </a:fld>
            <a:endParaRPr lang="en-AU"/>
          </a:p>
        </p:txBody>
      </p:sp>
    </p:spTree>
    <p:extLst>
      <p:ext uri="{BB962C8B-B14F-4D97-AF65-F5344CB8AC3E}">
        <p14:creationId xmlns:p14="http://schemas.microsoft.com/office/powerpoint/2010/main" val="3336488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37C786-AC16-4820-9158-7554F08DBE63}" type="datetime1">
              <a:rPr lang="en-AU" smtClean="0"/>
              <a:t>11/07/2017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3E05789-976B-4150-B9E3-1E01A803BF5D}" type="slidenum">
              <a:rPr lang="en-AU" smtClean="0"/>
              <a:t>‹#›</a:t>
            </a:fld>
            <a:endParaRPr lang="en-AU"/>
          </a:p>
        </p:txBody>
      </p:sp>
    </p:spTree>
    <p:extLst>
      <p:ext uri="{BB962C8B-B14F-4D97-AF65-F5344CB8AC3E}">
        <p14:creationId xmlns:p14="http://schemas.microsoft.com/office/powerpoint/2010/main" val="1608931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4A1220-DCF7-45FC-BB9D-4B52391663E8}" type="datetime1">
              <a:rPr lang="en-AU" smtClean="0"/>
              <a:t>11/07/2017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3E05789-976B-4150-B9E3-1E01A803BF5D}" type="slidenum">
              <a:rPr lang="en-AU" smtClean="0"/>
              <a:t>‹#›</a:t>
            </a:fld>
            <a:endParaRPr lang="en-AU"/>
          </a:p>
        </p:txBody>
      </p:sp>
      <p:pic>
        <p:nvPicPr>
          <p:cNvPr id="7" name="Picture 2" descr="http://119.9.25.34/wp-content/uploads/2015/05/ACOSS-transparent-logo-200px.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20241" y="121885"/>
            <a:ext cx="761584" cy="5902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bsl logo brotherhoo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44334" y="135967"/>
            <a:ext cx="845162" cy="5578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sbs.com.au/interactive/2015/paris-climate/images/TCI_logo_2012-494x252.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7556" t="8850" r="5430" b="12116"/>
          <a:stretch/>
        </p:blipFill>
        <p:spPr bwMode="auto">
          <a:xfrm>
            <a:off x="7001696" y="147009"/>
            <a:ext cx="1182622" cy="547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275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43982" y="6311899"/>
            <a:ext cx="3002819" cy="409577"/>
          </a:xfrm>
        </p:spPr>
        <p:txBody>
          <a:bodyPr/>
          <a:lstStyle>
            <a:lvl1pPr>
              <a:defRPr sz="1200"/>
            </a:lvl1pPr>
          </a:lstStyle>
          <a:p>
            <a:r>
              <a:rPr lang="en-AU" b="1" dirty="0">
                <a:solidFill>
                  <a:srgbClr val="0070C0"/>
                </a:solidFill>
                <a:latin typeface="Arial" panose="020B0604020202020204" pitchFamily="34" charset="0"/>
                <a:cs typeface="Arial" panose="020B0604020202020204" pitchFamily="34" charset="0"/>
              </a:rPr>
              <a:t>Empowering low income households through electricity decarbonisation</a:t>
            </a:r>
            <a:endParaRPr lang="en-AU" dirty="0"/>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3E05789-976B-4150-B9E3-1E01A803BF5D}" type="slidenum">
              <a:rPr lang="en-AU" smtClean="0"/>
              <a:t>‹#›</a:t>
            </a:fld>
            <a:endParaRPr lang="en-AU"/>
          </a:p>
        </p:txBody>
      </p:sp>
    </p:spTree>
    <p:extLst>
      <p:ext uri="{BB962C8B-B14F-4D97-AF65-F5344CB8AC3E}">
        <p14:creationId xmlns:p14="http://schemas.microsoft.com/office/powerpoint/2010/main" val="3176018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952783-06C9-4F44-9B6B-684B0FCD9ABF}" type="datetime1">
              <a:rPr lang="en-AU" smtClean="0"/>
              <a:t>11/07/2017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3E05789-976B-4150-B9E3-1E01A803BF5D}" type="slidenum">
              <a:rPr lang="en-AU" smtClean="0"/>
              <a:t>‹#›</a:t>
            </a:fld>
            <a:endParaRPr lang="en-AU"/>
          </a:p>
        </p:txBody>
      </p:sp>
    </p:spTree>
    <p:extLst>
      <p:ext uri="{BB962C8B-B14F-4D97-AF65-F5344CB8AC3E}">
        <p14:creationId xmlns:p14="http://schemas.microsoft.com/office/powerpoint/2010/main" val="2325173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7CC283-E21C-468E-8251-0D385795B0A9}" type="datetime1">
              <a:rPr lang="en-AU" smtClean="0"/>
              <a:t>11/07/2017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3E05789-976B-4150-B9E3-1E01A803BF5D}" type="slidenum">
              <a:rPr lang="en-AU" smtClean="0"/>
              <a:t>‹#›</a:t>
            </a:fld>
            <a:endParaRPr lang="en-AU" dirty="0"/>
          </a:p>
        </p:txBody>
      </p:sp>
    </p:spTree>
    <p:extLst>
      <p:ext uri="{BB962C8B-B14F-4D97-AF65-F5344CB8AC3E}">
        <p14:creationId xmlns:p14="http://schemas.microsoft.com/office/powerpoint/2010/main" val="785019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58C7E1-7BFD-4CE8-B18C-B6BC5A92D524}" type="datetime1">
              <a:rPr lang="en-AU" smtClean="0"/>
              <a:t>11/07/2017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3E05789-976B-4150-B9E3-1E01A803BF5D}" type="slidenum">
              <a:rPr lang="en-AU" smtClean="0"/>
              <a:t>‹#›</a:t>
            </a:fld>
            <a:endParaRPr lang="en-AU"/>
          </a:p>
        </p:txBody>
      </p:sp>
    </p:spTree>
    <p:extLst>
      <p:ext uri="{BB962C8B-B14F-4D97-AF65-F5344CB8AC3E}">
        <p14:creationId xmlns:p14="http://schemas.microsoft.com/office/powerpoint/2010/main" val="204553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lvl1pPr>
              <a:defRPr sz="1200"/>
            </a:lvl1pPr>
          </a:lstStyle>
          <a:p>
            <a:fld id="{03E05789-976B-4150-B9E3-1E01A803BF5D}" type="slidenum">
              <a:rPr lang="en-AU" smtClean="0"/>
              <a:pPr/>
              <a:t>‹#›</a:t>
            </a:fld>
            <a:endParaRPr lang="en-AU" dirty="0"/>
          </a:p>
        </p:txBody>
      </p:sp>
      <p:sp>
        <p:nvSpPr>
          <p:cNvPr id="5" name="TextBox 4"/>
          <p:cNvSpPr txBox="1"/>
          <p:nvPr userDrawn="1"/>
        </p:nvSpPr>
        <p:spPr>
          <a:xfrm>
            <a:off x="313267" y="6292691"/>
            <a:ext cx="3105150" cy="492443"/>
          </a:xfrm>
          <a:prstGeom prst="rect">
            <a:avLst/>
          </a:prstGeom>
          <a:noFill/>
        </p:spPr>
        <p:txBody>
          <a:bodyPr wrap="square" rtlCol="0">
            <a:spAutoFit/>
          </a:bodyPr>
          <a:lstStyle/>
          <a:p>
            <a:r>
              <a:rPr lang="en-AU" sz="1300" b="1" dirty="0">
                <a:solidFill>
                  <a:srgbClr val="0070C0"/>
                </a:solidFill>
                <a:latin typeface="Arial" panose="020B0604020202020204" pitchFamily="34" charset="0"/>
                <a:cs typeface="Arial" panose="020B0604020202020204" pitchFamily="34" charset="0"/>
              </a:rPr>
              <a:t>Empowering low income households through electricity decarbonisation</a:t>
            </a:r>
            <a:endParaRPr lang="en-AU" sz="1300" dirty="0"/>
          </a:p>
        </p:txBody>
      </p:sp>
      <p:cxnSp>
        <p:nvCxnSpPr>
          <p:cNvPr id="7" name="Straight Connector 6"/>
          <p:cNvCxnSpPr/>
          <p:nvPr userDrawn="1"/>
        </p:nvCxnSpPr>
        <p:spPr>
          <a:xfrm flipH="1">
            <a:off x="3587750" y="6292693"/>
            <a:ext cx="1" cy="492441"/>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05216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97C1F6-59F0-4BC0-ADA6-ABBE3EF6D3E5}" type="datetime1">
              <a:rPr lang="en-AU" smtClean="0"/>
              <a:t>11/07/2017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3E05789-976B-4150-B9E3-1E01A803BF5D}" type="slidenum">
              <a:rPr lang="en-AU" smtClean="0"/>
              <a:t>‹#›</a:t>
            </a:fld>
            <a:endParaRPr lang="en-AU"/>
          </a:p>
        </p:txBody>
      </p:sp>
    </p:spTree>
    <p:extLst>
      <p:ext uri="{BB962C8B-B14F-4D97-AF65-F5344CB8AC3E}">
        <p14:creationId xmlns:p14="http://schemas.microsoft.com/office/powerpoint/2010/main" val="20706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FD0D11-BB74-46FA-9BB3-D6ED750C14D1}" type="datetime1">
              <a:rPr lang="en-AU" smtClean="0"/>
              <a:t>11/07/2017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3E05789-976B-4150-B9E3-1E01A803BF5D}" type="slidenum">
              <a:rPr lang="en-AU" smtClean="0"/>
              <a:t>‹#›</a:t>
            </a:fld>
            <a:endParaRPr lang="en-AU"/>
          </a:p>
        </p:txBody>
      </p:sp>
    </p:spTree>
    <p:extLst>
      <p:ext uri="{BB962C8B-B14F-4D97-AF65-F5344CB8AC3E}">
        <p14:creationId xmlns:p14="http://schemas.microsoft.com/office/powerpoint/2010/main" val="199593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49" y="6311899"/>
            <a:ext cx="3002819" cy="40957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b="1" dirty="0">
                <a:solidFill>
                  <a:srgbClr val="0070C0"/>
                </a:solidFill>
                <a:latin typeface="Arial" panose="020B0604020202020204" pitchFamily="34" charset="0"/>
                <a:cs typeface="Arial" panose="020B0604020202020204" pitchFamily="34" charset="0"/>
              </a:rPr>
              <a:t>Empowering low income households through electricity decarbonisation</a:t>
            </a:r>
            <a:endParaRPr lang="en-A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05789-976B-4150-B9E3-1E01A803BF5D}" type="slidenum">
              <a:rPr lang="en-AU" smtClean="0"/>
              <a:t>‹#›</a:t>
            </a:fld>
            <a:endParaRPr lang="en-AU"/>
          </a:p>
        </p:txBody>
      </p:sp>
      <p:pic>
        <p:nvPicPr>
          <p:cNvPr id="7" name="Picture 2" descr="http://119.9.25.34/wp-content/uploads/2015/05/ACOSS-transparent-logo-200px.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967293" y="6237812"/>
            <a:ext cx="761584" cy="5902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bsl logo brotherhood"/>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352353" y="6176963"/>
            <a:ext cx="845162" cy="5578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sbs.com.au/interactive/2015/paris-climate/images/TCI_logo_2012-494x252.png"/>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l="7556" t="8850" r="5430" b="12116"/>
          <a:stretch/>
        </p:blipFill>
        <p:spPr bwMode="auto">
          <a:xfrm>
            <a:off x="4949304" y="6238869"/>
            <a:ext cx="1182622" cy="547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3006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83630"/>
          </a:xfrm>
          <a:prstGeom prst="rect">
            <a:avLst/>
          </a:prstGeom>
        </p:spPr>
      </p:pic>
      <p:sp>
        <p:nvSpPr>
          <p:cNvPr id="5" name="Rectangle 4"/>
          <p:cNvSpPr/>
          <p:nvPr/>
        </p:nvSpPr>
        <p:spPr>
          <a:xfrm>
            <a:off x="-8313" y="-270090"/>
            <a:ext cx="9144000" cy="6658495"/>
          </a:xfrm>
          <a:prstGeom prst="rect">
            <a:avLst/>
          </a:prstGeom>
          <a:solidFill>
            <a:schemeClr val="bg1">
              <a:alpha val="5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677487" y="939483"/>
            <a:ext cx="7772400" cy="972444"/>
          </a:xfrm>
        </p:spPr>
        <p:txBody>
          <a:bodyPr>
            <a:normAutofit/>
          </a:bodyPr>
          <a:lstStyle/>
          <a:p>
            <a:r>
              <a:rPr lang="en-AU" sz="2800" b="1" dirty="0">
                <a:solidFill>
                  <a:srgbClr val="0070C0"/>
                </a:solidFill>
                <a:latin typeface="Arial" panose="020B0604020202020204" pitchFamily="34" charset="0"/>
                <a:cs typeface="Arial" panose="020B0604020202020204" pitchFamily="34" charset="0"/>
              </a:rPr>
              <a:t>Empowering low income households through electricity decarbonisation</a:t>
            </a:r>
          </a:p>
        </p:txBody>
      </p:sp>
      <p:sp>
        <p:nvSpPr>
          <p:cNvPr id="3" name="Subtitle 2"/>
          <p:cNvSpPr>
            <a:spLocks noGrp="1"/>
          </p:cNvSpPr>
          <p:nvPr>
            <p:ph type="subTitle" idx="1"/>
          </p:nvPr>
        </p:nvSpPr>
        <p:spPr>
          <a:xfrm>
            <a:off x="399011" y="5202238"/>
            <a:ext cx="8595360" cy="1655762"/>
          </a:xfrm>
        </p:spPr>
        <p:txBody>
          <a:bodyPr>
            <a:normAutofit/>
          </a:bodyPr>
          <a:lstStyle/>
          <a:p>
            <a:r>
              <a:rPr lang="en-AU" sz="2000" b="1" dirty="0">
                <a:latin typeface="Arial" panose="020B0604020202020204" pitchFamily="34" charset="0"/>
                <a:cs typeface="Arial" panose="020B0604020202020204" pitchFamily="34" charset="0"/>
              </a:rPr>
              <a:t>ACOSS, Brotherhood of St Laurence, The Climate Institute </a:t>
            </a:r>
          </a:p>
          <a:p>
            <a:r>
              <a:rPr lang="en-AU" sz="2000" b="1" dirty="0">
                <a:latin typeface="Arial" panose="020B0604020202020204" pitchFamily="34" charset="0"/>
                <a:cs typeface="Arial" panose="020B0604020202020204" pitchFamily="34" charset="0"/>
              </a:rPr>
              <a:t>Supported by Energy Consumers Australia</a:t>
            </a:r>
          </a:p>
        </p:txBody>
      </p:sp>
    </p:spTree>
    <p:extLst>
      <p:ext uri="{BB962C8B-B14F-4D97-AF65-F5344CB8AC3E}">
        <p14:creationId xmlns:p14="http://schemas.microsoft.com/office/powerpoint/2010/main" val="832557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2964310263"/>
              </p:ext>
            </p:extLst>
          </p:nvPr>
        </p:nvGraphicFramePr>
        <p:xfrm>
          <a:off x="199768" y="1205167"/>
          <a:ext cx="6626225" cy="4973511"/>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03E05789-976B-4150-B9E3-1E01A803BF5D}" type="slidenum">
              <a:rPr lang="en-AU" sz="1400" smtClean="0"/>
              <a:t>10</a:t>
            </a:fld>
            <a:endParaRPr lang="en-AU" sz="1400" dirty="0"/>
          </a:p>
        </p:txBody>
      </p:sp>
      <p:sp>
        <p:nvSpPr>
          <p:cNvPr id="13" name="TextBox 12"/>
          <p:cNvSpPr txBox="1"/>
          <p:nvPr/>
        </p:nvSpPr>
        <p:spPr>
          <a:xfrm>
            <a:off x="199768" y="190927"/>
            <a:ext cx="8668659" cy="646331"/>
          </a:xfrm>
          <a:prstGeom prst="rect">
            <a:avLst/>
          </a:prstGeom>
          <a:noFill/>
        </p:spPr>
        <p:txBody>
          <a:bodyPr wrap="square" rtlCol="0">
            <a:spAutoFit/>
          </a:bodyPr>
          <a:lstStyle/>
          <a:p>
            <a:pPr algn="ctr"/>
            <a:r>
              <a:rPr lang="en-AU" b="1" dirty="0">
                <a:solidFill>
                  <a:srgbClr val="0070C0"/>
                </a:solidFill>
                <a:latin typeface="Arial" panose="020B0604020202020204" pitchFamily="34" charset="0"/>
                <a:cs typeface="Arial" panose="020B0604020202020204" pitchFamily="34" charset="0"/>
              </a:rPr>
              <a:t>OUTCOME 1 - ELECTRICITY PRICED EFFICIENTLY (INCLUDING INTEGRATED CLIMATE POLICY)</a:t>
            </a:r>
          </a:p>
        </p:txBody>
      </p:sp>
      <p:sp>
        <p:nvSpPr>
          <p:cNvPr id="14" name="TextBox 13"/>
          <p:cNvSpPr txBox="1"/>
          <p:nvPr/>
        </p:nvSpPr>
        <p:spPr>
          <a:xfrm>
            <a:off x="6898822" y="943557"/>
            <a:ext cx="2245178" cy="523220"/>
          </a:xfrm>
          <a:prstGeom prst="rect">
            <a:avLst/>
          </a:prstGeom>
          <a:noFill/>
        </p:spPr>
        <p:txBody>
          <a:bodyPr wrap="square" rtlCol="0">
            <a:spAutoFit/>
          </a:bodyPr>
          <a:lstStyle/>
          <a:p>
            <a:r>
              <a:rPr lang="en-AU" sz="1400" b="1" dirty="0">
                <a:solidFill>
                  <a:schemeClr val="tx1">
                    <a:lumMod val="65000"/>
                    <a:lumOff val="35000"/>
                  </a:schemeClr>
                </a:solidFill>
                <a:latin typeface="Arial" panose="020B0604020202020204" pitchFamily="34" charset="0"/>
                <a:cs typeface="Arial" panose="020B0604020202020204" pitchFamily="34" charset="0"/>
              </a:rPr>
              <a:t>2030 prices from climate policy modelling</a:t>
            </a:r>
          </a:p>
        </p:txBody>
      </p:sp>
      <p:graphicFrame>
        <p:nvGraphicFramePr>
          <p:cNvPr id="16" name="Chart 15"/>
          <p:cNvGraphicFramePr>
            <a:graphicFrameLocks/>
          </p:cNvGraphicFramePr>
          <p:nvPr>
            <p:extLst>
              <p:ext uri="{D42A27DB-BD31-4B8C-83A1-F6EECF244321}">
                <p14:modId xmlns:p14="http://schemas.microsoft.com/office/powerpoint/2010/main" val="2544587708"/>
              </p:ext>
            </p:extLst>
          </p:nvPr>
        </p:nvGraphicFramePr>
        <p:xfrm>
          <a:off x="6604567" y="1198885"/>
          <a:ext cx="2833688" cy="479583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382657" y="909783"/>
            <a:ext cx="6075293" cy="369332"/>
          </a:xfrm>
          <a:prstGeom prst="rect">
            <a:avLst/>
          </a:prstGeom>
          <a:noFill/>
        </p:spPr>
        <p:txBody>
          <a:bodyPr wrap="square" rtlCol="0">
            <a:spAutoFit/>
          </a:bodyPr>
          <a:lstStyle/>
          <a:p>
            <a:r>
              <a:rPr lang="en-US" b="1" dirty="0">
                <a:solidFill>
                  <a:schemeClr val="tx1">
                    <a:lumMod val="75000"/>
                    <a:lumOff val="25000"/>
                  </a:schemeClr>
                </a:solidFill>
                <a:cs typeface="Arial" pitchFamily="34" charset="0"/>
              </a:rPr>
              <a:t>Two views of uncertainty</a:t>
            </a:r>
            <a:endParaRPr lang="en-AU"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497555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1049075" y="1671087"/>
          <a:ext cx="3322492" cy="396744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408072" y="1143000"/>
            <a:ext cx="6364328" cy="415498"/>
          </a:xfrm>
          <a:prstGeom prst="rect">
            <a:avLst/>
          </a:prstGeom>
          <a:noFill/>
        </p:spPr>
        <p:txBody>
          <a:bodyPr wrap="square" rtlCol="0">
            <a:spAutoFit/>
          </a:bodyPr>
          <a:lstStyle/>
          <a:p>
            <a:r>
              <a:rPr lang="en-US" sz="2100" b="1" dirty="0">
                <a:solidFill>
                  <a:schemeClr val="tx1">
                    <a:lumMod val="75000"/>
                    <a:lumOff val="25000"/>
                  </a:schemeClr>
                </a:solidFill>
                <a:latin typeface="HelveticaNeueLT Std"/>
                <a:cs typeface="Arial" pitchFamily="34" charset="0"/>
              </a:rPr>
              <a:t>How can we lower prices?</a:t>
            </a:r>
            <a:endParaRPr lang="en-AU" sz="2100" b="1" dirty="0">
              <a:solidFill>
                <a:schemeClr val="tx1">
                  <a:lumMod val="75000"/>
                  <a:lumOff val="25000"/>
                </a:schemeClr>
              </a:solidFill>
              <a:latin typeface="HelveticaNeueLT Std"/>
              <a:cs typeface="Arial" pitchFamily="34" charset="0"/>
            </a:endParaRPr>
          </a:p>
        </p:txBody>
      </p:sp>
      <p:sp>
        <p:nvSpPr>
          <p:cNvPr id="7" name="TextBox 6"/>
          <p:cNvSpPr txBox="1"/>
          <p:nvPr/>
        </p:nvSpPr>
        <p:spPr>
          <a:xfrm>
            <a:off x="300490" y="2616777"/>
            <a:ext cx="1497170" cy="2636619"/>
          </a:xfrm>
          <a:prstGeom prst="rect">
            <a:avLst/>
          </a:prstGeom>
          <a:noFill/>
        </p:spPr>
        <p:txBody>
          <a:bodyPr wrap="square" rtlCol="0">
            <a:spAutoFit/>
          </a:bodyPr>
          <a:lstStyle/>
          <a:p>
            <a:pPr>
              <a:spcAft>
                <a:spcPts val="450"/>
              </a:spcAft>
            </a:pPr>
            <a:r>
              <a:rPr lang="en-AU" sz="1200" dirty="0">
                <a:latin typeface="Arial" panose="020B0604020202020204" pitchFamily="34" charset="0"/>
                <a:cs typeface="Arial" panose="020B0604020202020204" pitchFamily="34" charset="0"/>
              </a:rPr>
              <a:t>Fuel costs</a:t>
            </a:r>
          </a:p>
          <a:p>
            <a:pPr>
              <a:spcAft>
                <a:spcPts val="450"/>
              </a:spcAft>
            </a:pPr>
            <a:r>
              <a:rPr lang="en-AU" sz="1200" dirty="0">
                <a:latin typeface="Arial" panose="020B0604020202020204" pitchFamily="34" charset="0"/>
                <a:cs typeface="Arial" panose="020B0604020202020204" pitchFamily="34" charset="0"/>
              </a:rPr>
              <a:t>Sudden exits</a:t>
            </a:r>
          </a:p>
          <a:p>
            <a:pPr>
              <a:spcAft>
                <a:spcPts val="450"/>
              </a:spcAft>
            </a:pPr>
            <a:r>
              <a:rPr lang="en-AU" sz="1200" dirty="0">
                <a:latin typeface="Arial" panose="020B0604020202020204" pitchFamily="34" charset="0"/>
                <a:cs typeface="Arial" panose="020B0604020202020204" pitchFamily="34" charset="0"/>
              </a:rPr>
              <a:t>High risk premium</a:t>
            </a:r>
          </a:p>
          <a:p>
            <a:pPr>
              <a:spcAft>
                <a:spcPts val="450"/>
              </a:spcAft>
            </a:pPr>
            <a:r>
              <a:rPr lang="en-AU" sz="1200" dirty="0">
                <a:latin typeface="Arial" panose="020B0604020202020204" pitchFamily="34" charset="0"/>
                <a:cs typeface="Arial" panose="020B0604020202020204" pitchFamily="34" charset="0"/>
              </a:rPr>
              <a:t>Mismatched incentives</a:t>
            </a:r>
          </a:p>
          <a:p>
            <a:pPr>
              <a:spcAft>
                <a:spcPts val="450"/>
              </a:spcAft>
            </a:pPr>
            <a:r>
              <a:rPr lang="en-AU" sz="1200" dirty="0">
                <a:latin typeface="Arial" panose="020B0604020202020204" pitchFamily="34" charset="0"/>
                <a:cs typeface="Arial" panose="020B0604020202020204" pitchFamily="34" charset="0"/>
              </a:rPr>
              <a:t>Poor tech integration</a:t>
            </a:r>
          </a:p>
          <a:p>
            <a:pPr>
              <a:spcAft>
                <a:spcPts val="450"/>
              </a:spcAft>
            </a:pPr>
            <a:r>
              <a:rPr lang="en-AU" sz="1200" dirty="0">
                <a:latin typeface="Arial" panose="020B0604020202020204" pitchFamily="34" charset="0"/>
                <a:cs typeface="Arial" panose="020B0604020202020204" pitchFamily="34" charset="0"/>
              </a:rPr>
              <a:t>Peaky demand</a:t>
            </a:r>
          </a:p>
          <a:p>
            <a:pPr>
              <a:spcAft>
                <a:spcPts val="450"/>
              </a:spcAft>
            </a:pPr>
            <a:r>
              <a:rPr lang="en-AU" sz="1200" dirty="0">
                <a:latin typeface="Arial" panose="020B0604020202020204" pitchFamily="34" charset="0"/>
                <a:cs typeface="Arial" panose="020B0604020202020204" pitchFamily="34" charset="0"/>
              </a:rPr>
              <a:t>Insecure supply</a:t>
            </a:r>
          </a:p>
          <a:p>
            <a:pPr>
              <a:spcAft>
                <a:spcPts val="450"/>
              </a:spcAft>
            </a:pPr>
            <a:r>
              <a:rPr lang="en-AU" sz="1200" dirty="0">
                <a:latin typeface="Arial" panose="020B0604020202020204" pitchFamily="34" charset="0"/>
                <a:cs typeface="Arial" panose="020B0604020202020204" pitchFamily="34" charset="0"/>
              </a:rPr>
              <a:t>Market power</a:t>
            </a:r>
          </a:p>
          <a:p>
            <a:pPr>
              <a:spcAft>
                <a:spcPts val="450"/>
              </a:spcAft>
            </a:pPr>
            <a:endParaRPr lang="en-AU" sz="1200" dirty="0">
              <a:latin typeface="Arial" panose="020B0604020202020204" pitchFamily="34" charset="0"/>
              <a:cs typeface="Arial" panose="020B0604020202020204" pitchFamily="34" charset="0"/>
            </a:endParaRPr>
          </a:p>
        </p:txBody>
      </p:sp>
      <p:sp>
        <p:nvSpPr>
          <p:cNvPr id="8" name="Down Arrow 7"/>
          <p:cNvSpPr/>
          <p:nvPr/>
        </p:nvSpPr>
        <p:spPr>
          <a:xfrm rot="10800000">
            <a:off x="685800" y="1881121"/>
            <a:ext cx="482958" cy="482957"/>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p:cNvSpPr txBox="1"/>
          <p:nvPr/>
        </p:nvSpPr>
        <p:spPr>
          <a:xfrm>
            <a:off x="3167945" y="2616777"/>
            <a:ext cx="1497170" cy="2885405"/>
          </a:xfrm>
          <a:prstGeom prst="rect">
            <a:avLst/>
          </a:prstGeom>
          <a:noFill/>
        </p:spPr>
        <p:txBody>
          <a:bodyPr wrap="square" rtlCol="0">
            <a:spAutoFit/>
          </a:bodyPr>
          <a:lstStyle/>
          <a:p>
            <a:pPr>
              <a:spcAft>
                <a:spcPts val="450"/>
              </a:spcAft>
            </a:pPr>
            <a:r>
              <a:rPr lang="en-AU" sz="1200" dirty="0">
                <a:latin typeface="Arial" panose="020B0604020202020204" pitchFamily="34" charset="0"/>
                <a:cs typeface="Arial" panose="020B0604020202020204" pitchFamily="34" charset="0"/>
              </a:rPr>
              <a:t>More supply</a:t>
            </a:r>
          </a:p>
          <a:p>
            <a:pPr>
              <a:spcAft>
                <a:spcPts val="450"/>
              </a:spcAft>
            </a:pPr>
            <a:r>
              <a:rPr lang="en-AU" sz="1200" dirty="0">
                <a:latin typeface="Arial" panose="020B0604020202020204" pitchFamily="34" charset="0"/>
                <a:cs typeface="Arial" panose="020B0604020202020204" pitchFamily="34" charset="0"/>
              </a:rPr>
              <a:t>Less uncertainty</a:t>
            </a:r>
          </a:p>
          <a:p>
            <a:pPr>
              <a:spcAft>
                <a:spcPts val="450"/>
              </a:spcAft>
            </a:pPr>
            <a:r>
              <a:rPr lang="en-AU" sz="1200" dirty="0">
                <a:latin typeface="Arial" panose="020B0604020202020204" pitchFamily="34" charset="0"/>
                <a:cs typeface="Arial" panose="020B0604020202020204" pitchFamily="34" charset="0"/>
              </a:rPr>
              <a:t>Lower tech costs</a:t>
            </a:r>
          </a:p>
          <a:p>
            <a:pPr>
              <a:spcAft>
                <a:spcPts val="450"/>
              </a:spcAft>
            </a:pPr>
            <a:r>
              <a:rPr lang="en-AU" sz="1200" dirty="0">
                <a:latin typeface="Arial" panose="020B0604020202020204" pitchFamily="34" charset="0"/>
                <a:cs typeface="Arial" panose="020B0604020202020204" pitchFamily="34" charset="0"/>
              </a:rPr>
              <a:t>Lower fuel costs</a:t>
            </a:r>
          </a:p>
          <a:p>
            <a:pPr>
              <a:spcAft>
                <a:spcPts val="450"/>
              </a:spcAft>
            </a:pPr>
            <a:r>
              <a:rPr lang="en-AU" sz="1200" dirty="0">
                <a:latin typeface="Arial" panose="020B0604020202020204" pitchFamily="34" charset="0"/>
                <a:cs typeface="Arial" panose="020B0604020202020204" pitchFamily="34" charset="0"/>
              </a:rPr>
              <a:t>Improve tech integration</a:t>
            </a:r>
          </a:p>
          <a:p>
            <a:pPr>
              <a:spcAft>
                <a:spcPts val="450"/>
              </a:spcAft>
            </a:pPr>
            <a:r>
              <a:rPr lang="en-AU" sz="1200" dirty="0">
                <a:latin typeface="Arial" panose="020B0604020202020204" pitchFamily="34" charset="0"/>
                <a:cs typeface="Arial" panose="020B0604020202020204" pitchFamily="34" charset="0"/>
              </a:rPr>
              <a:t>Demand mgmt.</a:t>
            </a:r>
          </a:p>
          <a:p>
            <a:pPr>
              <a:spcAft>
                <a:spcPts val="450"/>
              </a:spcAft>
            </a:pPr>
            <a:r>
              <a:rPr lang="en-AU" sz="1200" dirty="0">
                <a:latin typeface="Arial" panose="020B0604020202020204" pitchFamily="34" charset="0"/>
                <a:cs typeface="Arial" panose="020B0604020202020204" pitchFamily="34" charset="0"/>
              </a:rPr>
              <a:t>Cost reflection</a:t>
            </a:r>
          </a:p>
          <a:p>
            <a:pPr>
              <a:spcAft>
                <a:spcPts val="450"/>
              </a:spcAft>
            </a:pPr>
            <a:r>
              <a:rPr lang="en-AU" sz="1200" dirty="0">
                <a:latin typeface="Arial" panose="020B0604020202020204" pitchFamily="34" charset="0"/>
                <a:cs typeface="Arial" panose="020B0604020202020204" pitchFamily="34" charset="0"/>
              </a:rPr>
              <a:t>Competition</a:t>
            </a:r>
          </a:p>
          <a:p>
            <a:pPr>
              <a:spcAft>
                <a:spcPts val="450"/>
              </a:spcAft>
            </a:pPr>
            <a:r>
              <a:rPr lang="en-AU" sz="1200" dirty="0">
                <a:latin typeface="Arial" panose="020B0604020202020204" pitchFamily="34" charset="0"/>
                <a:cs typeface="Arial" panose="020B0604020202020204" pitchFamily="34" charset="0"/>
              </a:rPr>
              <a:t>Improve productivity</a:t>
            </a:r>
          </a:p>
          <a:p>
            <a:endParaRPr lang="en-AU" sz="1200" dirty="0">
              <a:latin typeface="Arial" panose="020B0604020202020204" pitchFamily="34" charset="0"/>
              <a:cs typeface="Arial" panose="020B0604020202020204" pitchFamily="34" charset="0"/>
            </a:endParaRPr>
          </a:p>
        </p:txBody>
      </p:sp>
      <p:sp>
        <p:nvSpPr>
          <p:cNvPr id="10" name="TextBox 9"/>
          <p:cNvSpPr txBox="1"/>
          <p:nvPr/>
        </p:nvSpPr>
        <p:spPr>
          <a:xfrm>
            <a:off x="5415404" y="1883170"/>
            <a:ext cx="2485584" cy="3624069"/>
          </a:xfrm>
          <a:prstGeom prst="rect">
            <a:avLst/>
          </a:prstGeom>
          <a:noFill/>
        </p:spPr>
        <p:txBody>
          <a:bodyPr wrap="square" rtlCol="0">
            <a:spAutoFit/>
          </a:bodyPr>
          <a:lstStyle/>
          <a:p>
            <a:pPr>
              <a:spcAft>
                <a:spcPts val="450"/>
              </a:spcAft>
            </a:pPr>
            <a:r>
              <a:rPr lang="en-AU" sz="2400" dirty="0">
                <a:solidFill>
                  <a:srgbClr val="00B0F0"/>
                </a:solidFill>
                <a:latin typeface="Arial" panose="020B0604020202020204" pitchFamily="34" charset="0"/>
                <a:cs typeface="Arial" panose="020B0604020202020204" pitchFamily="34" charset="0"/>
              </a:rPr>
              <a:t>Overarching </a:t>
            </a:r>
          </a:p>
          <a:p>
            <a:pPr>
              <a:spcAft>
                <a:spcPts val="450"/>
              </a:spcAft>
            </a:pPr>
            <a:endParaRPr lang="en-AU" sz="2400" dirty="0">
              <a:latin typeface="Arial" panose="020B0604020202020204" pitchFamily="34" charset="0"/>
              <a:cs typeface="Arial" panose="020B0604020202020204" pitchFamily="34" charset="0"/>
            </a:endParaRPr>
          </a:p>
          <a:p>
            <a:pPr>
              <a:spcAft>
                <a:spcPts val="450"/>
              </a:spcAft>
            </a:pPr>
            <a:r>
              <a:rPr lang="en-AU" sz="1200" dirty="0">
                <a:latin typeface="Arial" panose="020B0604020202020204" pitchFamily="34" charset="0"/>
                <a:cs typeface="Arial" panose="020B0604020202020204" pitchFamily="34" charset="0"/>
              </a:rPr>
              <a:t>Predictability – destination and pathway</a:t>
            </a:r>
          </a:p>
          <a:p>
            <a:pPr>
              <a:spcAft>
                <a:spcPts val="450"/>
              </a:spcAft>
            </a:pPr>
            <a:endParaRPr lang="en-AU" sz="1200" dirty="0">
              <a:latin typeface="Arial" panose="020B0604020202020204" pitchFamily="34" charset="0"/>
              <a:cs typeface="Arial" panose="020B0604020202020204" pitchFamily="34" charset="0"/>
            </a:endParaRPr>
          </a:p>
          <a:p>
            <a:pPr>
              <a:spcAft>
                <a:spcPts val="450"/>
              </a:spcAft>
            </a:pPr>
            <a:r>
              <a:rPr lang="en-AU" sz="1200" dirty="0">
                <a:latin typeface="Arial" panose="020B0604020202020204" pitchFamily="34" charset="0"/>
                <a:cs typeface="Arial" panose="020B0604020202020204" pitchFamily="34" charset="0"/>
              </a:rPr>
              <a:t>Strategy – package of measures </a:t>
            </a:r>
          </a:p>
          <a:p>
            <a:pPr>
              <a:spcAft>
                <a:spcPts val="450"/>
              </a:spcAft>
            </a:pPr>
            <a:endParaRPr lang="en-AU" sz="1200" dirty="0">
              <a:latin typeface="Arial" panose="020B0604020202020204" pitchFamily="34" charset="0"/>
              <a:cs typeface="Arial" panose="020B0604020202020204" pitchFamily="34" charset="0"/>
            </a:endParaRPr>
          </a:p>
          <a:p>
            <a:pPr>
              <a:spcAft>
                <a:spcPts val="450"/>
              </a:spcAft>
            </a:pPr>
            <a:r>
              <a:rPr lang="en-AU" sz="1200" dirty="0">
                <a:latin typeface="Arial" panose="020B0604020202020204" pitchFamily="34" charset="0"/>
                <a:cs typeface="Arial" panose="020B0604020202020204" pitchFamily="34" charset="0"/>
              </a:rPr>
              <a:t>Objectives – security, affordability, decarbonisation, social welfare</a:t>
            </a:r>
          </a:p>
          <a:p>
            <a:pPr>
              <a:spcAft>
                <a:spcPts val="450"/>
              </a:spcAft>
            </a:pPr>
            <a:endParaRPr lang="en-AU" sz="1200" dirty="0">
              <a:latin typeface="Arial" panose="020B0604020202020204" pitchFamily="34" charset="0"/>
              <a:cs typeface="Arial" panose="020B0604020202020204" pitchFamily="34" charset="0"/>
            </a:endParaRPr>
          </a:p>
          <a:p>
            <a:pPr>
              <a:spcAft>
                <a:spcPts val="450"/>
              </a:spcAft>
            </a:pPr>
            <a:r>
              <a:rPr lang="en-AU" sz="1200" dirty="0">
                <a:latin typeface="Arial" panose="020B0604020202020204" pitchFamily="34" charset="0"/>
                <a:cs typeface="Arial" panose="020B0604020202020204" pitchFamily="34" charset="0"/>
              </a:rPr>
              <a:t>Innovation in service provision – new models including community-driven approaches</a:t>
            </a:r>
          </a:p>
          <a:p>
            <a:endParaRPr lang="en-AU" sz="1200" dirty="0">
              <a:latin typeface="Arial" panose="020B0604020202020204" pitchFamily="34" charset="0"/>
              <a:cs typeface="Arial" panose="020B0604020202020204" pitchFamily="34" charset="0"/>
            </a:endParaRPr>
          </a:p>
        </p:txBody>
      </p:sp>
      <p:sp>
        <p:nvSpPr>
          <p:cNvPr id="11" name="TextBox 10"/>
          <p:cNvSpPr txBox="1"/>
          <p:nvPr/>
        </p:nvSpPr>
        <p:spPr>
          <a:xfrm>
            <a:off x="199768" y="190927"/>
            <a:ext cx="8668659" cy="646331"/>
          </a:xfrm>
          <a:prstGeom prst="rect">
            <a:avLst/>
          </a:prstGeom>
          <a:noFill/>
        </p:spPr>
        <p:txBody>
          <a:bodyPr wrap="square" rtlCol="0">
            <a:spAutoFit/>
          </a:bodyPr>
          <a:lstStyle/>
          <a:p>
            <a:pPr algn="ctr"/>
            <a:r>
              <a:rPr lang="en-AU" b="1" dirty="0">
                <a:solidFill>
                  <a:srgbClr val="0070C0"/>
                </a:solidFill>
                <a:latin typeface="Arial" panose="020B0604020202020204" pitchFamily="34" charset="0"/>
                <a:cs typeface="Arial" panose="020B0604020202020204" pitchFamily="34" charset="0"/>
              </a:rPr>
              <a:t>OUTCOME 1 - ELECTRICITY PRICED EFFICIENTLY (INCLUDING INTEGRATED CLIMATE POLICY)</a:t>
            </a:r>
          </a:p>
        </p:txBody>
      </p:sp>
      <p:sp>
        <p:nvSpPr>
          <p:cNvPr id="12" name="TextBox 11"/>
          <p:cNvSpPr txBox="1"/>
          <p:nvPr/>
        </p:nvSpPr>
        <p:spPr>
          <a:xfrm>
            <a:off x="300490" y="6291999"/>
            <a:ext cx="3105150" cy="492443"/>
          </a:xfrm>
          <a:prstGeom prst="rect">
            <a:avLst/>
          </a:prstGeom>
          <a:noFill/>
        </p:spPr>
        <p:txBody>
          <a:bodyPr wrap="square" rtlCol="0">
            <a:spAutoFit/>
          </a:bodyPr>
          <a:lstStyle/>
          <a:p>
            <a:r>
              <a:rPr lang="en-AU" sz="1300" b="1" dirty="0">
                <a:solidFill>
                  <a:srgbClr val="0070C0"/>
                </a:solidFill>
                <a:latin typeface="Arial" panose="020B0604020202020204" pitchFamily="34" charset="0"/>
                <a:cs typeface="Arial" panose="020B0604020202020204" pitchFamily="34" charset="0"/>
              </a:rPr>
              <a:t>Empowering low income households through electricity decarbonisation</a:t>
            </a:r>
            <a:endParaRPr lang="en-AU" sz="1300" dirty="0"/>
          </a:p>
        </p:txBody>
      </p:sp>
      <p:cxnSp>
        <p:nvCxnSpPr>
          <p:cNvPr id="3" name="Straight Connector 2"/>
          <p:cNvCxnSpPr/>
          <p:nvPr/>
        </p:nvCxnSpPr>
        <p:spPr>
          <a:xfrm>
            <a:off x="3592285" y="6291998"/>
            <a:ext cx="10886" cy="49244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3842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768" y="383575"/>
            <a:ext cx="8353168" cy="400110"/>
          </a:xfrm>
          <a:prstGeom prst="rect">
            <a:avLst/>
          </a:prstGeom>
          <a:noFill/>
        </p:spPr>
        <p:txBody>
          <a:bodyPr wrap="square" rtlCol="0">
            <a:spAutoFit/>
          </a:bodyPr>
          <a:lstStyle/>
          <a:p>
            <a:pPr algn="ctr"/>
            <a:r>
              <a:rPr lang="en-AU" sz="2000" b="1" dirty="0">
                <a:solidFill>
                  <a:srgbClr val="0070C0"/>
                </a:solidFill>
                <a:latin typeface="Arial" panose="020B0604020202020204" pitchFamily="34" charset="0"/>
                <a:cs typeface="Arial" panose="020B0604020202020204" pitchFamily="34" charset="0"/>
              </a:rPr>
              <a:t>OUTCOME 2 - INFORMED AND ENABLED CONSUMERS</a:t>
            </a:r>
          </a:p>
        </p:txBody>
      </p:sp>
      <p:sp>
        <p:nvSpPr>
          <p:cNvPr id="4" name="Slide Number Placeholder 3"/>
          <p:cNvSpPr>
            <a:spLocks noGrp="1"/>
          </p:cNvSpPr>
          <p:nvPr>
            <p:ph type="sldNum" sz="quarter" idx="12"/>
          </p:nvPr>
        </p:nvSpPr>
        <p:spPr/>
        <p:txBody>
          <a:bodyPr/>
          <a:lstStyle/>
          <a:p>
            <a:fld id="{03E05789-976B-4150-B9E3-1E01A803BF5D}" type="slidenum">
              <a:rPr lang="en-AU" sz="1400" smtClean="0"/>
              <a:t>12</a:t>
            </a:fld>
            <a:endParaRPr lang="en-AU" sz="1400" dirty="0"/>
          </a:p>
        </p:txBody>
      </p:sp>
      <p:graphicFrame>
        <p:nvGraphicFramePr>
          <p:cNvPr id="6" name="Table 5"/>
          <p:cNvGraphicFramePr>
            <a:graphicFrameLocks noGrp="1"/>
          </p:cNvGraphicFramePr>
          <p:nvPr>
            <p:extLst>
              <p:ext uri="{D42A27DB-BD31-4B8C-83A1-F6EECF244321}">
                <p14:modId xmlns:p14="http://schemas.microsoft.com/office/powerpoint/2010/main" val="2573437000"/>
              </p:ext>
            </p:extLst>
          </p:nvPr>
        </p:nvGraphicFramePr>
        <p:xfrm>
          <a:off x="565265" y="1554406"/>
          <a:ext cx="7414953" cy="2727960"/>
        </p:xfrm>
        <a:graphic>
          <a:graphicData uri="http://schemas.openxmlformats.org/drawingml/2006/table">
            <a:tbl>
              <a:tblPr/>
              <a:tblGrid>
                <a:gridCol w="7414953">
                  <a:extLst>
                    <a:ext uri="{9D8B030D-6E8A-4147-A177-3AD203B41FA5}">
                      <a16:colId xmlns:a16="http://schemas.microsoft.com/office/drawing/2014/main" val="20000"/>
                    </a:ext>
                  </a:extLst>
                </a:gridCol>
              </a:tblGrid>
              <a:tr h="0">
                <a:tc>
                  <a:txBody>
                    <a:bodyPr/>
                    <a:lstStyle/>
                    <a:p>
                      <a:pPr marL="60960" indent="-142240" rtl="0" fontAlgn="t">
                        <a:spcBef>
                          <a:spcPts val="0"/>
                        </a:spcBef>
                        <a:spcAft>
                          <a:spcPts val="0"/>
                        </a:spcAft>
                      </a:pPr>
                      <a:r>
                        <a:rPr lang="en-AU" sz="2000" b="1" i="0" u="none" strike="noStrike" dirty="0">
                          <a:solidFill>
                            <a:srgbClr val="000000"/>
                          </a:solidFill>
                          <a:effectLst/>
                          <a:latin typeface="+mn-lt"/>
                          <a:cs typeface="Arial" panose="020B0604020202020204" pitchFamily="34" charset="0"/>
                        </a:rPr>
                        <a:t>Top Priorities</a:t>
                      </a:r>
                    </a:p>
                    <a:p>
                      <a:pPr marL="60960" indent="-142240" rtl="0" fontAlgn="t">
                        <a:spcBef>
                          <a:spcPts val="0"/>
                        </a:spcBef>
                        <a:spcAft>
                          <a:spcPts val="0"/>
                        </a:spcAft>
                      </a:pPr>
                      <a:endParaRPr lang="en-AU" sz="1600" dirty="0">
                        <a:effectLst/>
                        <a:latin typeface="+mn-lt"/>
                        <a:cs typeface="Arial" panose="020B0604020202020204" pitchFamily="34" charset="0"/>
                      </a:endParaRPr>
                    </a:p>
                    <a:p>
                      <a:pPr marL="285750" indent="-285750" rtl="0" fontAlgn="base">
                        <a:spcBef>
                          <a:spcPts val="0"/>
                        </a:spcBef>
                        <a:spcAft>
                          <a:spcPts val="800"/>
                        </a:spcAft>
                        <a:buFont typeface="Arial" panose="020B0604020202020204" pitchFamily="34" charset="0"/>
                        <a:buChar char="•"/>
                      </a:pPr>
                      <a:r>
                        <a:rPr lang="en-AU" sz="1600" b="0" i="0" u="none" strike="noStrike" dirty="0">
                          <a:solidFill>
                            <a:srgbClr val="000000"/>
                          </a:solidFill>
                          <a:effectLst/>
                          <a:latin typeface="+mn-lt"/>
                          <a:cs typeface="Arial" panose="020B0604020202020204" pitchFamily="34" charset="0"/>
                        </a:rPr>
                        <a:t>Federal and State Governments co-fund stable and ongoing assistance programs, delivered by local place based social support services to inform and enable vulnerable households engage with the energy market. Where possible these programs should strengthen relationships between vulnerable households, support services, advocates and energy retailers.</a:t>
                      </a:r>
                    </a:p>
                    <a:p>
                      <a:pPr marL="285750" indent="-285750" rtl="0" fontAlgn="base">
                        <a:spcBef>
                          <a:spcPts val="0"/>
                        </a:spcBef>
                        <a:spcAft>
                          <a:spcPts val="800"/>
                        </a:spcAft>
                        <a:buFont typeface="Arial" panose="020B0604020202020204" pitchFamily="34" charset="0"/>
                        <a:buChar char="•"/>
                      </a:pPr>
                      <a:r>
                        <a:rPr lang="en-AU" sz="1600" b="0" i="0" u="none" strike="noStrike" dirty="0">
                          <a:solidFill>
                            <a:srgbClr val="000000"/>
                          </a:solidFill>
                          <a:effectLst/>
                          <a:latin typeface="+mn-lt"/>
                          <a:cs typeface="Arial" panose="020B0604020202020204" pitchFamily="34" charset="0"/>
                        </a:rPr>
                        <a:t>COAG Energy Ministers require energy retailers to develop a low-cost, no-frills retail energy market offer that vulnerable and disengaged customers can default to if they cannot or do not engage in competitive retail energy markets.</a:t>
                      </a:r>
                    </a:p>
                  </a:txBody>
                  <a:tcPr marL="63500" marR="63500" marT="63500" marB="63500">
                    <a:lnL>
                      <a:noFill/>
                    </a:lnL>
                    <a:lnR>
                      <a:noFill/>
                    </a:lnR>
                    <a:lnT>
                      <a:noFill/>
                    </a:lnT>
                    <a:lnB>
                      <a:noFill/>
                    </a:lnB>
                    <a:solidFill>
                      <a:srgbClr val="CFE2F3"/>
                    </a:solidFill>
                  </a:tcPr>
                </a:tc>
                <a:extLst>
                  <a:ext uri="{0D108BD9-81ED-4DB2-BD59-A6C34878D82A}">
                    <a16:rowId xmlns:a16="http://schemas.microsoft.com/office/drawing/2014/main" val="10000"/>
                  </a:ext>
                </a:extLst>
              </a:tr>
            </a:tbl>
          </a:graphicData>
        </a:graphic>
      </p:graphicFrame>
      <p:sp>
        <p:nvSpPr>
          <p:cNvPr id="7" name="Rectangle 1"/>
          <p:cNvSpPr>
            <a:spLocks noChangeArrowheads="1"/>
          </p:cNvSpPr>
          <p:nvPr/>
        </p:nvSpPr>
        <p:spPr bwMode="auto">
          <a:xfrm>
            <a:off x="1067844" y="851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64236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1507" y="851913"/>
            <a:ext cx="8191429" cy="6494085"/>
          </a:xfrm>
          <a:prstGeom prst="rect">
            <a:avLst/>
          </a:prstGeom>
          <a:noFill/>
        </p:spPr>
        <p:txBody>
          <a:bodyPr wrap="square" rtlCol="0">
            <a:spAutoFit/>
          </a:bodyPr>
          <a:lstStyle/>
          <a:p>
            <a:r>
              <a:rPr lang="en-AU" sz="1600" dirty="0">
                <a:cs typeface="Arial" panose="020B0604020202020204" pitchFamily="34" charset="0"/>
              </a:rPr>
              <a:t>Households who are disengaged from the energy market are paying 15-20% more than should. </a:t>
            </a:r>
          </a:p>
          <a:p>
            <a:pPr marL="285750" indent="-285750">
              <a:buFont typeface="Arial" panose="020B0604020202020204" pitchFamily="34" charset="0"/>
              <a:buChar char="•"/>
            </a:pPr>
            <a:r>
              <a:rPr lang="en-AU" sz="1600" dirty="0">
                <a:cs typeface="Arial" panose="020B0604020202020204" pitchFamily="34" charset="0"/>
              </a:rPr>
              <a:t>Some cohorts of vulnerable households are more disengaged.</a:t>
            </a:r>
          </a:p>
          <a:p>
            <a:pPr marL="285750" indent="-285750">
              <a:buFont typeface="Arial" panose="020B0604020202020204" pitchFamily="34" charset="0"/>
              <a:buChar char="•"/>
            </a:pPr>
            <a:r>
              <a:rPr lang="en-AU" sz="1600" dirty="0">
                <a:cs typeface="Arial" panose="020B0604020202020204" pitchFamily="34" charset="0"/>
              </a:rPr>
              <a:t>Inability to engage makes people more vulnerable</a:t>
            </a:r>
          </a:p>
          <a:p>
            <a:pPr marL="285750" indent="-285750">
              <a:buFont typeface="Arial" panose="020B0604020202020204" pitchFamily="34" charset="0"/>
              <a:buChar char="•"/>
            </a:pPr>
            <a:r>
              <a:rPr lang="en-AU" sz="1600" dirty="0">
                <a:cs typeface="Arial" panose="020B0604020202020204" pitchFamily="34" charset="0"/>
              </a:rPr>
              <a:t>Need to continually engage in the market to benefit.</a:t>
            </a:r>
          </a:p>
          <a:p>
            <a:endParaRPr lang="en-AU" sz="1600" dirty="0">
              <a:cs typeface="Arial" panose="020B0604020202020204" pitchFamily="34" charset="0"/>
            </a:endParaRPr>
          </a:p>
          <a:p>
            <a:r>
              <a:rPr lang="en-AU" sz="1600" dirty="0">
                <a:cs typeface="Arial" panose="020B0604020202020204" pitchFamily="34" charset="0"/>
              </a:rPr>
              <a:t>Barriers exist:</a:t>
            </a:r>
          </a:p>
          <a:p>
            <a:pPr marL="285750" indent="-285750">
              <a:buFont typeface="Arial" panose="020B0604020202020204" pitchFamily="34" charset="0"/>
              <a:buChar char="•"/>
            </a:pPr>
            <a:r>
              <a:rPr lang="en-AU" sz="1600" dirty="0">
                <a:cs typeface="Arial" panose="020B0604020202020204" pitchFamily="34" charset="0"/>
              </a:rPr>
              <a:t>Trust</a:t>
            </a:r>
          </a:p>
          <a:p>
            <a:pPr marL="285750" indent="-285750">
              <a:buFont typeface="Arial" panose="020B0604020202020204" pitchFamily="34" charset="0"/>
              <a:buChar char="•"/>
            </a:pPr>
            <a:r>
              <a:rPr lang="en-AU" sz="1600" dirty="0">
                <a:cs typeface="Arial" panose="020B0604020202020204" pitchFamily="34" charset="0"/>
              </a:rPr>
              <a:t>Transparency</a:t>
            </a:r>
          </a:p>
          <a:p>
            <a:pPr marL="285750" indent="-285750">
              <a:buFont typeface="Arial" panose="020B0604020202020204" pitchFamily="34" charset="0"/>
              <a:buChar char="•"/>
            </a:pPr>
            <a:r>
              <a:rPr lang="en-AU" sz="1600" dirty="0">
                <a:cs typeface="Arial" panose="020B0604020202020204" pitchFamily="34" charset="0"/>
              </a:rPr>
              <a:t>Understanding</a:t>
            </a:r>
          </a:p>
          <a:p>
            <a:endParaRPr lang="en-AU" sz="1600" dirty="0">
              <a:cs typeface="Arial" panose="020B0604020202020204" pitchFamily="34" charset="0"/>
            </a:endParaRPr>
          </a:p>
          <a:p>
            <a:r>
              <a:rPr lang="en-AU" sz="1600" dirty="0">
                <a:cs typeface="Arial" panose="020B0604020202020204" pitchFamily="34" charset="0"/>
              </a:rPr>
              <a:t>Retail is often unavailable and ineffective where available.</a:t>
            </a:r>
          </a:p>
          <a:p>
            <a:endParaRPr lang="en-AU" sz="1600" dirty="0">
              <a:cs typeface="Arial" panose="020B0604020202020204" pitchFamily="34" charset="0"/>
            </a:endParaRPr>
          </a:p>
          <a:p>
            <a:r>
              <a:rPr lang="en-AU" sz="1600" dirty="0">
                <a:cs typeface="Arial" panose="020B0604020202020204" pitchFamily="34" charset="0"/>
              </a:rPr>
              <a:t>Smart meters and network tariff reform: new ways of managing consumption. </a:t>
            </a:r>
          </a:p>
          <a:p>
            <a:pPr marL="285750" indent="-285750">
              <a:buFont typeface="Arial" panose="020B0604020202020204" pitchFamily="34" charset="0"/>
              <a:buChar char="•"/>
            </a:pPr>
            <a:r>
              <a:rPr lang="en-AU" sz="1600" dirty="0">
                <a:cs typeface="Arial" panose="020B0604020202020204" pitchFamily="34" charset="0"/>
              </a:rPr>
              <a:t> benefits not yet realised</a:t>
            </a:r>
          </a:p>
          <a:p>
            <a:pPr marL="285750" indent="-285750">
              <a:buFont typeface="Arial" panose="020B0604020202020204" pitchFamily="34" charset="0"/>
              <a:buChar char="•"/>
            </a:pPr>
            <a:r>
              <a:rPr lang="en-AU" sz="1600" dirty="0">
                <a:cs typeface="Arial" panose="020B0604020202020204" pitchFamily="34" charset="0"/>
              </a:rPr>
              <a:t> some households can’t respond to price signals </a:t>
            </a:r>
          </a:p>
          <a:p>
            <a:pPr marL="285750" indent="-285750">
              <a:buFont typeface="Arial" panose="020B0604020202020204" pitchFamily="34" charset="0"/>
              <a:buChar char="•"/>
            </a:pPr>
            <a:endParaRPr lang="en-AU" sz="1600" dirty="0">
              <a:cs typeface="Arial" panose="020B0604020202020204" pitchFamily="34" charset="0"/>
            </a:endParaRPr>
          </a:p>
          <a:p>
            <a:r>
              <a:rPr lang="en-AU" sz="1600" dirty="0">
                <a:cs typeface="Arial" panose="020B0604020202020204" pitchFamily="34" charset="0"/>
              </a:rPr>
              <a:t>Engagement in Distributed Energy – access and affordability</a:t>
            </a:r>
          </a:p>
          <a:p>
            <a:endParaRPr lang="en-AU" sz="1600" dirty="0">
              <a:cs typeface="Arial" panose="020B0604020202020204" pitchFamily="34" charset="0"/>
            </a:endParaRPr>
          </a:p>
          <a:p>
            <a:r>
              <a:rPr lang="en-AU" sz="1600" dirty="0">
                <a:cs typeface="Arial" panose="020B0604020202020204" pitchFamily="34" charset="0"/>
              </a:rPr>
              <a:t>Case Study – QCOSS </a:t>
            </a:r>
            <a:r>
              <a:rPr lang="en-AU" sz="1600" i="1" dirty="0">
                <a:cs typeface="Arial" panose="020B0604020202020204" pitchFamily="34" charset="0"/>
              </a:rPr>
              <a:t>Switched on Communities</a:t>
            </a:r>
          </a:p>
          <a:p>
            <a:r>
              <a:rPr lang="en-AU" sz="1600" dirty="0">
                <a:cs typeface="Arial" panose="020B0604020202020204" pitchFamily="34" charset="0"/>
              </a:rPr>
              <a:t> </a:t>
            </a:r>
          </a:p>
          <a:p>
            <a:r>
              <a:rPr lang="en-AU" sz="1600" dirty="0">
                <a:cs typeface="Arial" panose="020B0604020202020204" pitchFamily="34" charset="0"/>
              </a:rPr>
              <a:t>For vulnerable households who can’t engage in energy market access low cost offering.</a:t>
            </a:r>
          </a:p>
          <a:p>
            <a:endParaRPr lang="en-AU" sz="1600" dirty="0">
              <a:cs typeface="Arial" panose="020B0604020202020204" pitchFamily="34" charset="0"/>
            </a:endParaRPr>
          </a:p>
          <a:p>
            <a:endParaRPr lang="en-AU" sz="1600" dirty="0">
              <a:cs typeface="Arial" panose="020B0604020202020204" pitchFamily="34" charset="0"/>
            </a:endParaRPr>
          </a:p>
          <a:p>
            <a:endParaRPr lang="en-AU" sz="1600" dirty="0">
              <a:cs typeface="Arial" panose="020B0604020202020204" pitchFamily="34" charset="0"/>
            </a:endParaRPr>
          </a:p>
          <a:p>
            <a:endParaRPr lang="en-AU" sz="1600"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03E05789-976B-4150-B9E3-1E01A803BF5D}" type="slidenum">
              <a:rPr lang="en-AU" smtClean="0"/>
              <a:t>13</a:t>
            </a:fld>
            <a:endParaRPr lang="en-AU"/>
          </a:p>
        </p:txBody>
      </p:sp>
      <p:sp>
        <p:nvSpPr>
          <p:cNvPr id="7" name="Rectangle 1"/>
          <p:cNvSpPr>
            <a:spLocks noChangeArrowheads="1"/>
          </p:cNvSpPr>
          <p:nvPr/>
        </p:nvSpPr>
        <p:spPr bwMode="auto">
          <a:xfrm>
            <a:off x="1067844" y="851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Box 7"/>
          <p:cNvSpPr txBox="1"/>
          <p:nvPr/>
        </p:nvSpPr>
        <p:spPr>
          <a:xfrm>
            <a:off x="199768" y="383575"/>
            <a:ext cx="8353168" cy="400110"/>
          </a:xfrm>
          <a:prstGeom prst="rect">
            <a:avLst/>
          </a:prstGeom>
          <a:noFill/>
        </p:spPr>
        <p:txBody>
          <a:bodyPr wrap="square" rtlCol="0">
            <a:spAutoFit/>
          </a:bodyPr>
          <a:lstStyle/>
          <a:p>
            <a:pPr algn="ctr"/>
            <a:r>
              <a:rPr lang="en-AU" sz="2000" b="1" dirty="0">
                <a:solidFill>
                  <a:srgbClr val="0070C0"/>
                </a:solidFill>
                <a:latin typeface="Arial" panose="020B0604020202020204" pitchFamily="34" charset="0"/>
                <a:cs typeface="Arial" panose="020B0604020202020204" pitchFamily="34" charset="0"/>
              </a:rPr>
              <a:t>OUTCOME 2 - INFORMED AND ENABLED CONSUMERS</a:t>
            </a:r>
          </a:p>
        </p:txBody>
      </p:sp>
    </p:spTree>
    <p:extLst>
      <p:ext uri="{BB962C8B-B14F-4D97-AF65-F5344CB8AC3E}">
        <p14:creationId xmlns:p14="http://schemas.microsoft.com/office/powerpoint/2010/main" val="279138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3E05789-976B-4150-B9E3-1E01A803BF5D}" type="slidenum">
              <a:rPr lang="en-AU" smtClean="0"/>
              <a:t>14</a:t>
            </a:fld>
            <a:endParaRPr lang="en-AU"/>
          </a:p>
        </p:txBody>
      </p:sp>
      <p:sp>
        <p:nvSpPr>
          <p:cNvPr id="7" name="Rectangle 1"/>
          <p:cNvSpPr>
            <a:spLocks noChangeArrowheads="1"/>
          </p:cNvSpPr>
          <p:nvPr/>
        </p:nvSpPr>
        <p:spPr bwMode="auto">
          <a:xfrm>
            <a:off x="1067844" y="851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Box 7"/>
          <p:cNvSpPr txBox="1"/>
          <p:nvPr/>
        </p:nvSpPr>
        <p:spPr>
          <a:xfrm>
            <a:off x="199768" y="383575"/>
            <a:ext cx="8353168" cy="400110"/>
          </a:xfrm>
          <a:prstGeom prst="rect">
            <a:avLst/>
          </a:prstGeom>
          <a:noFill/>
        </p:spPr>
        <p:txBody>
          <a:bodyPr wrap="square" rtlCol="0">
            <a:spAutoFit/>
          </a:bodyPr>
          <a:lstStyle/>
          <a:p>
            <a:pPr algn="ctr"/>
            <a:r>
              <a:rPr lang="en-AU" sz="2000" b="1" dirty="0">
                <a:solidFill>
                  <a:srgbClr val="0070C0"/>
                </a:solidFill>
                <a:latin typeface="Arial" panose="020B0604020202020204" pitchFamily="34" charset="0"/>
                <a:cs typeface="Arial" panose="020B0604020202020204" pitchFamily="34" charset="0"/>
              </a:rPr>
              <a:t>OUTCOME 2 - INFORMED AND ENABLED CONSUMERS</a:t>
            </a:r>
          </a:p>
        </p:txBody>
      </p:sp>
      <p:pic>
        <p:nvPicPr>
          <p:cNvPr id="7170" name="Content Placeholder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382" y="1080513"/>
            <a:ext cx="6826250"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6650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1458" y="313237"/>
            <a:ext cx="9144000" cy="400110"/>
          </a:xfrm>
          <a:prstGeom prst="rect">
            <a:avLst/>
          </a:prstGeom>
          <a:noFill/>
        </p:spPr>
        <p:txBody>
          <a:bodyPr wrap="square" rtlCol="0">
            <a:spAutoFit/>
          </a:bodyPr>
          <a:lstStyle/>
          <a:p>
            <a:r>
              <a:rPr lang="en-AU" sz="2000" b="1" dirty="0">
                <a:solidFill>
                  <a:srgbClr val="0070C0"/>
                </a:solidFill>
                <a:latin typeface="Arial" panose="020B0604020202020204" pitchFamily="34" charset="0"/>
                <a:cs typeface="Arial" panose="020B0604020202020204" pitchFamily="34" charset="0"/>
              </a:rPr>
              <a:t>OUTCOME 3 - ENERGY CONSUMED EFFICIENTLY &amp; PRODUCTIVELY</a:t>
            </a:r>
          </a:p>
        </p:txBody>
      </p:sp>
      <p:sp>
        <p:nvSpPr>
          <p:cNvPr id="5" name="Slide Number Placeholder 4"/>
          <p:cNvSpPr>
            <a:spLocks noGrp="1"/>
          </p:cNvSpPr>
          <p:nvPr>
            <p:ph type="sldNum" sz="quarter" idx="12"/>
          </p:nvPr>
        </p:nvSpPr>
        <p:spPr/>
        <p:txBody>
          <a:bodyPr/>
          <a:lstStyle/>
          <a:p>
            <a:fld id="{03E05789-976B-4150-B9E3-1E01A803BF5D}" type="slidenum">
              <a:rPr lang="en-AU" smtClean="0"/>
              <a:t>15</a:t>
            </a:fld>
            <a:endParaRPr lang="en-AU"/>
          </a:p>
        </p:txBody>
      </p:sp>
      <p:graphicFrame>
        <p:nvGraphicFramePr>
          <p:cNvPr id="6" name="Table 5"/>
          <p:cNvGraphicFramePr>
            <a:graphicFrameLocks noGrp="1"/>
          </p:cNvGraphicFramePr>
          <p:nvPr>
            <p:extLst>
              <p:ext uri="{D42A27DB-BD31-4B8C-83A1-F6EECF244321}">
                <p14:modId xmlns:p14="http://schemas.microsoft.com/office/powerpoint/2010/main" val="4039595624"/>
              </p:ext>
            </p:extLst>
          </p:nvPr>
        </p:nvGraphicFramePr>
        <p:xfrm>
          <a:off x="432263" y="957523"/>
          <a:ext cx="8262850" cy="4881880"/>
        </p:xfrm>
        <a:graphic>
          <a:graphicData uri="http://schemas.openxmlformats.org/drawingml/2006/table">
            <a:tbl>
              <a:tblPr/>
              <a:tblGrid>
                <a:gridCol w="8262850">
                  <a:extLst>
                    <a:ext uri="{9D8B030D-6E8A-4147-A177-3AD203B41FA5}">
                      <a16:colId xmlns:a16="http://schemas.microsoft.com/office/drawing/2014/main" val="20000"/>
                    </a:ext>
                  </a:extLst>
                </a:gridCol>
              </a:tblGrid>
              <a:tr h="4872695">
                <a:tc>
                  <a:txBody>
                    <a:bodyPr/>
                    <a:lstStyle/>
                    <a:p>
                      <a:pPr marL="60960" rtl="0" fontAlgn="base">
                        <a:spcBef>
                          <a:spcPts val="0"/>
                        </a:spcBef>
                        <a:spcAft>
                          <a:spcPts val="0"/>
                        </a:spcAft>
                      </a:pPr>
                      <a:r>
                        <a:rPr lang="en-AU" sz="2000" b="1" i="0" u="none" strike="noStrike" dirty="0">
                          <a:solidFill>
                            <a:srgbClr val="000000"/>
                          </a:solidFill>
                          <a:effectLst/>
                          <a:latin typeface="Arial" panose="020B0604020202020204" pitchFamily="34" charset="0"/>
                          <a:cs typeface="Arial" panose="020B0604020202020204" pitchFamily="34" charset="0"/>
                        </a:rPr>
                        <a:t>Top Priorities</a:t>
                      </a:r>
                    </a:p>
                    <a:p>
                      <a:pPr marL="60960" rtl="0" fontAlgn="base">
                        <a:spcBef>
                          <a:spcPts val="0"/>
                        </a:spcBef>
                        <a:spcAft>
                          <a:spcPts val="0"/>
                        </a:spcAft>
                      </a:pPr>
                      <a:endParaRPr lang="en-AU" sz="1600" b="1" i="1" u="none" strike="noStrike" dirty="0">
                        <a:solidFill>
                          <a:srgbClr val="000000"/>
                        </a:solidFill>
                        <a:effectLst/>
                        <a:latin typeface="Arial" panose="020B0604020202020204" pitchFamily="34" charset="0"/>
                        <a:cs typeface="Arial" panose="020B0604020202020204" pitchFamily="34" charset="0"/>
                      </a:endParaRPr>
                    </a:p>
                    <a:p>
                      <a:pPr marL="285750" indent="-285750" rtl="0" fontAlgn="base">
                        <a:spcBef>
                          <a:spcPts val="0"/>
                        </a:spcBef>
                        <a:spcAft>
                          <a:spcPts val="0"/>
                        </a:spcAft>
                        <a:buFont typeface="Arial" panose="020B0604020202020204" pitchFamily="34" charset="0"/>
                        <a:buChar char="•"/>
                      </a:pPr>
                      <a:r>
                        <a:rPr lang="en-AU" sz="1600" b="0" i="0" u="none" strike="noStrike" dirty="0">
                          <a:solidFill>
                            <a:srgbClr val="000000"/>
                          </a:solidFill>
                          <a:effectLst/>
                          <a:latin typeface="Arial" panose="020B0604020202020204" pitchFamily="34" charset="0"/>
                          <a:cs typeface="Arial" panose="020B0604020202020204" pitchFamily="34" charset="0"/>
                        </a:rPr>
                        <a:t>Federal Government support State and Territory Governments to introduce minimum energy efficiency standards for rental properties in all Australian jurisdictions (with reference to local climatic conditions) to improve affordability, health and wellbeing outcomes for tenants in the poorest quality dwellings. Simultaneously the Federal Government review tax policy to ensure existing tax measure support  energy efficiency upgrades.  </a:t>
                      </a:r>
                    </a:p>
                    <a:p>
                      <a:pPr marL="0" indent="0" rtl="0" fontAlgn="base">
                        <a:spcBef>
                          <a:spcPts val="0"/>
                        </a:spcBef>
                        <a:spcAft>
                          <a:spcPts val="0"/>
                        </a:spcAft>
                        <a:buFont typeface="Arial" panose="020B0604020202020204" pitchFamily="34" charset="0"/>
                        <a:buNone/>
                      </a:pPr>
                      <a:endParaRPr lang="en-AU" sz="1600" b="0" i="0" u="none" strike="noStrike" dirty="0">
                        <a:solidFill>
                          <a:srgbClr val="000000"/>
                        </a:solidFill>
                        <a:effectLst/>
                        <a:latin typeface="Arial" panose="020B0604020202020204" pitchFamily="34" charset="0"/>
                        <a:cs typeface="Arial" panose="020B0604020202020204" pitchFamily="34" charset="0"/>
                      </a:endParaRPr>
                    </a:p>
                    <a:p>
                      <a:pPr marL="285750" indent="-285750" rtl="0" fontAlgn="base">
                        <a:spcBef>
                          <a:spcPts val="0"/>
                        </a:spcBef>
                        <a:spcAft>
                          <a:spcPts val="0"/>
                        </a:spcAft>
                        <a:buFont typeface="Arial" panose="020B0604020202020204" pitchFamily="34" charset="0"/>
                        <a:buChar char="•"/>
                      </a:pPr>
                      <a:r>
                        <a:rPr lang="en-AU" sz="1600" b="0" i="0" u="none" strike="noStrike" dirty="0">
                          <a:solidFill>
                            <a:srgbClr val="000000"/>
                          </a:solidFill>
                          <a:effectLst/>
                          <a:latin typeface="Arial" panose="020B0604020202020204" pitchFamily="34" charset="0"/>
                          <a:cs typeface="Arial" panose="020B0604020202020204" pitchFamily="34" charset="0"/>
                        </a:rPr>
                        <a:t>Federal, State Governments and local councils work cooperatively together to co-fund ongoing programs for vulnerable and low-income households that provide access to energy efficient technologies, solar PV and other distributed resources and provide a trusted source of information. Higher levels of support should be provided to the most vulnerable households.</a:t>
                      </a:r>
                    </a:p>
                    <a:p>
                      <a:pPr marL="60960" rtl="0" fontAlgn="t">
                        <a:spcBef>
                          <a:spcPts val="0"/>
                        </a:spcBef>
                        <a:spcAft>
                          <a:spcPts val="0"/>
                        </a:spcAft>
                      </a:pPr>
                      <a:br>
                        <a:rPr lang="en-AU" sz="1600" dirty="0">
                          <a:effectLst/>
                          <a:latin typeface="Arial" panose="020B0604020202020204" pitchFamily="34" charset="0"/>
                          <a:cs typeface="Arial" panose="020B0604020202020204" pitchFamily="34" charset="0"/>
                        </a:rPr>
                      </a:br>
                      <a:r>
                        <a:rPr lang="en-AU" sz="2000" b="1" i="0" u="none" strike="noStrike" dirty="0">
                          <a:solidFill>
                            <a:srgbClr val="000000"/>
                          </a:solidFill>
                          <a:effectLst/>
                          <a:latin typeface="Arial" panose="020B0604020202020204" pitchFamily="34" charset="0"/>
                          <a:cs typeface="Arial" panose="020B0604020202020204" pitchFamily="34" charset="0"/>
                        </a:rPr>
                        <a:t>Other important priorities</a:t>
                      </a:r>
                    </a:p>
                    <a:p>
                      <a:pPr marL="60960" rtl="0" fontAlgn="t">
                        <a:spcBef>
                          <a:spcPts val="0"/>
                        </a:spcBef>
                        <a:spcAft>
                          <a:spcPts val="0"/>
                        </a:spcAft>
                      </a:pPr>
                      <a:endParaRPr lang="en-AU" sz="1600" dirty="0">
                        <a:effectLst/>
                        <a:latin typeface="Arial" panose="020B0604020202020204" pitchFamily="34" charset="0"/>
                        <a:cs typeface="Arial" panose="020B0604020202020204" pitchFamily="34" charset="0"/>
                      </a:endParaRPr>
                    </a:p>
                    <a:p>
                      <a:pPr marL="285750" indent="-285750" rtl="0" fontAlgn="base">
                        <a:spcBef>
                          <a:spcPts val="0"/>
                        </a:spcBef>
                        <a:spcAft>
                          <a:spcPts val="0"/>
                        </a:spcAft>
                        <a:buFont typeface="Arial" panose="020B0604020202020204" pitchFamily="34" charset="0"/>
                        <a:buChar char="•"/>
                      </a:pPr>
                      <a:r>
                        <a:rPr lang="en-AU" sz="1600" b="0" i="0" u="none" strike="noStrike" dirty="0">
                          <a:solidFill>
                            <a:srgbClr val="000000"/>
                          </a:solidFill>
                          <a:effectLst/>
                          <a:latin typeface="Arial" panose="020B0604020202020204" pitchFamily="34" charset="0"/>
                          <a:cs typeface="Arial" panose="020B0604020202020204" pitchFamily="34" charset="0"/>
                        </a:rPr>
                        <a:t>Federal and State Governments provide additional support to upgrade all public and community housing stock to best practice energy efficiency standards.</a:t>
                      </a:r>
                    </a:p>
                  </a:txBody>
                  <a:tcPr marL="63500" marR="63500" marT="63500" marB="63500">
                    <a:lnL>
                      <a:noFill/>
                    </a:lnL>
                    <a:lnR>
                      <a:noFill/>
                    </a:lnR>
                    <a:lnT>
                      <a:noFill/>
                    </a:lnT>
                    <a:lnB>
                      <a:noFill/>
                    </a:lnB>
                    <a:solidFill>
                      <a:srgbClr val="CFE2F3"/>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59867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267796" y="713347"/>
            <a:ext cx="2700136" cy="3452740"/>
          </a:xfrm>
          <a:prstGeom prst="rect">
            <a:avLst/>
          </a:prstGeom>
        </p:spPr>
      </p:pic>
      <p:sp>
        <p:nvSpPr>
          <p:cNvPr id="5" name="Slide Number Placeholder 4"/>
          <p:cNvSpPr>
            <a:spLocks noGrp="1"/>
          </p:cNvSpPr>
          <p:nvPr>
            <p:ph type="sldNum" sz="quarter" idx="12"/>
          </p:nvPr>
        </p:nvSpPr>
        <p:spPr/>
        <p:txBody>
          <a:bodyPr/>
          <a:lstStyle/>
          <a:p>
            <a:fld id="{03E05789-976B-4150-B9E3-1E01A803BF5D}" type="slidenum">
              <a:rPr lang="en-AU" smtClean="0"/>
              <a:t>16</a:t>
            </a:fld>
            <a:endParaRPr lang="en-AU"/>
          </a:p>
        </p:txBody>
      </p:sp>
      <p:sp>
        <p:nvSpPr>
          <p:cNvPr id="7" name="TextBox 6"/>
          <p:cNvSpPr txBox="1"/>
          <p:nvPr/>
        </p:nvSpPr>
        <p:spPr>
          <a:xfrm>
            <a:off x="199768" y="874402"/>
            <a:ext cx="7963330" cy="5878532"/>
          </a:xfrm>
          <a:prstGeom prst="rect">
            <a:avLst/>
          </a:prstGeom>
          <a:noFill/>
        </p:spPr>
        <p:txBody>
          <a:bodyPr wrap="square" rtlCol="0">
            <a:spAutoFit/>
          </a:bodyPr>
          <a:lstStyle/>
          <a:p>
            <a:pPr>
              <a:spcAft>
                <a:spcPts val="800"/>
              </a:spcAft>
            </a:pPr>
            <a:r>
              <a:rPr lang="en-AU" sz="1600" dirty="0">
                <a:cs typeface="Arial" panose="020B0604020202020204" pitchFamily="34" charset="0"/>
              </a:rPr>
              <a:t>Low-income households pay more for basic energy services:</a:t>
            </a:r>
          </a:p>
          <a:p>
            <a:pPr marL="285750" indent="-285750">
              <a:spcAft>
                <a:spcPts val="800"/>
              </a:spcAft>
              <a:buFont typeface="Arial" panose="020B0604020202020204" pitchFamily="34" charset="0"/>
              <a:buChar char="•"/>
            </a:pPr>
            <a:r>
              <a:rPr lang="en-AU" sz="1600" dirty="0">
                <a:cs typeface="Arial" panose="020B0604020202020204" pitchFamily="34" charset="0"/>
              </a:rPr>
              <a:t>less efficient homes and appliances</a:t>
            </a:r>
          </a:p>
          <a:p>
            <a:pPr marL="285750" indent="-285750">
              <a:spcAft>
                <a:spcPts val="800"/>
              </a:spcAft>
              <a:buFont typeface="Arial" panose="020B0604020202020204" pitchFamily="34" charset="0"/>
              <a:buChar char="•"/>
            </a:pPr>
            <a:r>
              <a:rPr lang="en-AU" sz="1600" dirty="0">
                <a:cs typeface="Arial" panose="020B0604020202020204" pitchFamily="34" charset="0"/>
              </a:rPr>
              <a:t>less financial capacity to invest in efficiency </a:t>
            </a:r>
          </a:p>
          <a:p>
            <a:pPr marL="285750" indent="-285750">
              <a:buFont typeface="Arial" panose="020B0604020202020204" pitchFamily="34" charset="0"/>
              <a:buChar char="•"/>
            </a:pPr>
            <a:r>
              <a:rPr lang="en-AU" sz="1600" dirty="0">
                <a:cs typeface="Arial" panose="020B0604020202020204" pitchFamily="34" charset="0"/>
              </a:rPr>
              <a:t>renting adds barriers</a:t>
            </a:r>
          </a:p>
          <a:p>
            <a:br>
              <a:rPr lang="en-AU" sz="1600" dirty="0">
                <a:cs typeface="Arial" panose="020B0604020202020204" pitchFamily="34" charset="0"/>
              </a:rPr>
            </a:br>
            <a:r>
              <a:rPr lang="en-AU" sz="1600" dirty="0">
                <a:cs typeface="Arial" panose="020B0604020202020204" pitchFamily="34" charset="0"/>
              </a:rPr>
              <a:t>Higher costs, disconnections, health and wellbeing impacts </a:t>
            </a:r>
          </a:p>
          <a:p>
            <a:br>
              <a:rPr lang="en-AU" sz="1600" dirty="0">
                <a:cs typeface="Arial" panose="020B0604020202020204" pitchFamily="34" charset="0"/>
              </a:rPr>
            </a:br>
            <a:r>
              <a:rPr lang="en-AU" sz="1600" dirty="0">
                <a:cs typeface="Arial" panose="020B0604020202020204" pitchFamily="34" charset="0"/>
              </a:rPr>
              <a:t>Key initiatives in place, but more needed: </a:t>
            </a:r>
          </a:p>
          <a:p>
            <a:pPr marL="285750" indent="-285750">
              <a:spcAft>
                <a:spcPts val="800"/>
              </a:spcAft>
              <a:buFont typeface="Arial" panose="020B0604020202020204" pitchFamily="34" charset="0"/>
              <a:buChar char="•"/>
            </a:pPr>
            <a:r>
              <a:rPr lang="en-AU" sz="1600" dirty="0">
                <a:cs typeface="Arial" panose="020B0604020202020204" pitchFamily="34" charset="0"/>
              </a:rPr>
              <a:t>National productivity plan</a:t>
            </a:r>
          </a:p>
          <a:p>
            <a:pPr marL="285750" indent="-285750">
              <a:spcAft>
                <a:spcPts val="800"/>
              </a:spcAft>
              <a:buFont typeface="Arial" panose="020B0604020202020204" pitchFamily="34" charset="0"/>
              <a:buChar char="•"/>
            </a:pPr>
            <a:r>
              <a:rPr lang="en-AU" sz="1600" dirty="0">
                <a:cs typeface="Arial" panose="020B0604020202020204" pitchFamily="34" charset="0"/>
              </a:rPr>
              <a:t>GEMS/MEPS for appliances</a:t>
            </a:r>
          </a:p>
          <a:p>
            <a:pPr marL="285750" indent="-285750">
              <a:spcAft>
                <a:spcPts val="800"/>
              </a:spcAft>
              <a:buFont typeface="Arial" panose="020B0604020202020204" pitchFamily="34" charset="0"/>
              <a:buChar char="•"/>
            </a:pPr>
            <a:r>
              <a:rPr lang="en-AU" sz="1600" dirty="0">
                <a:cs typeface="Arial" panose="020B0604020202020204" pitchFamily="34" charset="0"/>
              </a:rPr>
              <a:t>many promising programs (REES in SA, NSW social housing, LIEEP)</a:t>
            </a:r>
          </a:p>
          <a:p>
            <a:endParaRPr lang="en-AU" sz="1600" dirty="0">
              <a:cs typeface="Arial" panose="020B0604020202020204" pitchFamily="34" charset="0"/>
            </a:endParaRPr>
          </a:p>
          <a:p>
            <a:pPr marL="285750" indent="-285750">
              <a:buFont typeface="Arial" panose="020B0604020202020204" pitchFamily="34" charset="0"/>
              <a:buChar char="•"/>
            </a:pPr>
            <a:r>
              <a:rPr lang="en-AU" sz="1600" dirty="0">
                <a:cs typeface="Arial" panose="020B0604020202020204" pitchFamily="34" charset="0"/>
              </a:rPr>
              <a:t>Comprehensive approach needed - Stable, long term, rather than stop start </a:t>
            </a:r>
          </a:p>
          <a:p>
            <a:pPr marL="285750" indent="-285750">
              <a:buFont typeface="Arial" panose="020B0604020202020204" pitchFamily="34" charset="0"/>
              <a:buChar char="•"/>
            </a:pPr>
            <a:r>
              <a:rPr lang="en-AU" sz="1600" dirty="0">
                <a:cs typeface="Arial" panose="020B0604020202020204" pitchFamily="34" charset="0"/>
              </a:rPr>
              <a:t>Integrate EE into housing policy, including upgrade pubic &amp; community housing</a:t>
            </a:r>
          </a:p>
          <a:p>
            <a:pPr marL="285750" indent="-285750">
              <a:buFont typeface="Arial" panose="020B0604020202020204" pitchFamily="34" charset="0"/>
              <a:buChar char="•"/>
            </a:pPr>
            <a:r>
              <a:rPr lang="en-AU" sz="1600" dirty="0">
                <a:cs typeface="Arial" panose="020B0604020202020204" pitchFamily="34" charset="0"/>
              </a:rPr>
              <a:t>Harmonise state energy efficiency</a:t>
            </a:r>
          </a:p>
          <a:p>
            <a:endParaRPr lang="en-AU" sz="1600" dirty="0">
              <a:cs typeface="Arial" panose="020B0604020202020204" pitchFamily="34" charset="0"/>
            </a:endParaRPr>
          </a:p>
          <a:p>
            <a:endParaRPr lang="en-AU" sz="1600" dirty="0">
              <a:cs typeface="Arial" panose="020B0604020202020204" pitchFamily="34" charset="0"/>
            </a:endParaRPr>
          </a:p>
          <a:p>
            <a:r>
              <a:rPr lang="en-AU" sz="1600" dirty="0">
                <a:cs typeface="Arial" panose="020B0604020202020204" pitchFamily="34" charset="0"/>
              </a:rPr>
              <a:t>PRIORITY ACTION – minimum EE standards for rental – help cost, health, emission reduction</a:t>
            </a:r>
          </a:p>
          <a:p>
            <a:endParaRPr lang="en-AU" sz="1600" dirty="0">
              <a:cs typeface="Arial" panose="020B0604020202020204" pitchFamily="34" charset="0"/>
            </a:endParaRPr>
          </a:p>
          <a:p>
            <a:endParaRPr lang="en-AU" sz="1600" dirty="0">
              <a:cs typeface="Arial" panose="020B0604020202020204" pitchFamily="34" charset="0"/>
            </a:endParaRPr>
          </a:p>
          <a:p>
            <a:endParaRPr lang="en-AU" sz="1600" dirty="0">
              <a:cs typeface="Arial" panose="020B0604020202020204" pitchFamily="34" charset="0"/>
            </a:endParaRPr>
          </a:p>
        </p:txBody>
      </p:sp>
      <p:sp>
        <p:nvSpPr>
          <p:cNvPr id="9" name="TextBox 8"/>
          <p:cNvSpPr txBox="1"/>
          <p:nvPr/>
        </p:nvSpPr>
        <p:spPr>
          <a:xfrm>
            <a:off x="701458" y="313237"/>
            <a:ext cx="9144000" cy="400110"/>
          </a:xfrm>
          <a:prstGeom prst="rect">
            <a:avLst/>
          </a:prstGeom>
          <a:noFill/>
        </p:spPr>
        <p:txBody>
          <a:bodyPr wrap="square" rtlCol="0">
            <a:spAutoFit/>
          </a:bodyPr>
          <a:lstStyle/>
          <a:p>
            <a:r>
              <a:rPr lang="en-AU" sz="2000" b="1" dirty="0">
                <a:solidFill>
                  <a:srgbClr val="0070C0"/>
                </a:solidFill>
                <a:latin typeface="Arial" panose="020B0604020202020204" pitchFamily="34" charset="0"/>
                <a:cs typeface="Arial" panose="020B0604020202020204" pitchFamily="34" charset="0"/>
              </a:rPr>
              <a:t>OUTCOME 3 - ENERGY CONSUMED EFFICIENTLY &amp; PRODUCTIVELY</a:t>
            </a:r>
          </a:p>
        </p:txBody>
      </p:sp>
    </p:spTree>
    <p:extLst>
      <p:ext uri="{BB962C8B-B14F-4D97-AF65-F5344CB8AC3E}">
        <p14:creationId xmlns:p14="http://schemas.microsoft.com/office/powerpoint/2010/main" val="3397606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4902" y="1081951"/>
            <a:ext cx="7494030" cy="1036181"/>
          </a:xfrm>
          <a:prstGeom prst="rect">
            <a:avLst/>
          </a:prstGeom>
          <a:noFill/>
        </p:spPr>
        <p:txBody>
          <a:bodyPr wrap="square" rtlCol="0">
            <a:spAutoFit/>
          </a:bodyPr>
          <a:lstStyle/>
          <a:p>
            <a:pPr>
              <a:spcAft>
                <a:spcPts val="800"/>
              </a:spcAft>
            </a:pPr>
            <a:r>
              <a:rPr lang="en-AU" sz="1600" b="1" dirty="0">
                <a:cs typeface="Arial" panose="020B0604020202020204" pitchFamily="34" charset="0"/>
              </a:rPr>
              <a:t>Opportunities </a:t>
            </a:r>
            <a:r>
              <a:rPr lang="en-AU" sz="1600" dirty="0">
                <a:cs typeface="Arial" panose="020B0604020202020204" pitchFamily="34" charset="0"/>
              </a:rPr>
              <a:t>in Distributed Energy Resources</a:t>
            </a:r>
          </a:p>
          <a:p>
            <a:pPr marL="285750" indent="-285750">
              <a:spcAft>
                <a:spcPts val="800"/>
              </a:spcAft>
              <a:buFont typeface="Arial" panose="020B0604020202020204" pitchFamily="34" charset="0"/>
              <a:buChar char="•"/>
            </a:pPr>
            <a:r>
              <a:rPr lang="en-AU" sz="1600" dirty="0">
                <a:cs typeface="Arial" panose="020B0604020202020204" pitchFamily="34" charset="0"/>
              </a:rPr>
              <a:t>solar power, batteries, electric vehicles, smart meters</a:t>
            </a:r>
          </a:p>
          <a:p>
            <a:pPr marL="285750" indent="-285750">
              <a:buFont typeface="Arial" panose="020B0604020202020204" pitchFamily="34" charset="0"/>
              <a:buChar char="•"/>
            </a:pPr>
            <a:r>
              <a:rPr lang="en-AU" sz="1600" dirty="0">
                <a:cs typeface="Arial" panose="020B0604020202020204" pitchFamily="34" charset="0"/>
              </a:rPr>
              <a:t>can lower costs, improve affordability </a:t>
            </a:r>
          </a:p>
        </p:txBody>
      </p:sp>
      <p:sp>
        <p:nvSpPr>
          <p:cNvPr id="5" name="Slide Number Placeholder 4"/>
          <p:cNvSpPr>
            <a:spLocks noGrp="1"/>
          </p:cNvSpPr>
          <p:nvPr>
            <p:ph type="sldNum" sz="quarter" idx="12"/>
          </p:nvPr>
        </p:nvSpPr>
        <p:spPr/>
        <p:txBody>
          <a:bodyPr/>
          <a:lstStyle/>
          <a:p>
            <a:fld id="{03E05789-976B-4150-B9E3-1E01A803BF5D}" type="slidenum">
              <a:rPr lang="en-AU" smtClean="0"/>
              <a:t>17</a:t>
            </a:fld>
            <a:endParaRPr lang="en-AU"/>
          </a:p>
        </p:txBody>
      </p:sp>
      <p:pic>
        <p:nvPicPr>
          <p:cNvPr id="1026" name="Picture 2" descr="Andrew Longmire with solar panels on his roof. Picture: Mark Dadswe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0110" y="1926379"/>
            <a:ext cx="4005396" cy="22552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84902" y="2340987"/>
            <a:ext cx="4331729" cy="2123658"/>
          </a:xfrm>
          <a:prstGeom prst="rect">
            <a:avLst/>
          </a:prstGeom>
          <a:noFill/>
        </p:spPr>
        <p:txBody>
          <a:bodyPr wrap="square" rtlCol="0">
            <a:spAutoFit/>
          </a:bodyPr>
          <a:lstStyle/>
          <a:p>
            <a:pPr>
              <a:spcAft>
                <a:spcPts val="800"/>
              </a:spcAft>
            </a:pPr>
            <a:r>
              <a:rPr lang="en-AU" sz="1600" b="1" dirty="0">
                <a:cs typeface="Arial" panose="020B0604020202020204" pitchFamily="34" charset="0"/>
              </a:rPr>
              <a:t>Also major risks</a:t>
            </a:r>
            <a:r>
              <a:rPr lang="en-AU" sz="1600" dirty="0">
                <a:cs typeface="Arial" panose="020B0604020202020204" pitchFamily="34" charset="0"/>
              </a:rPr>
              <a:t>: </a:t>
            </a:r>
          </a:p>
          <a:p>
            <a:pPr marL="285750" indent="-285750">
              <a:spcAft>
                <a:spcPts val="800"/>
              </a:spcAft>
              <a:buFont typeface="Arial" panose="020B0604020202020204" pitchFamily="34" charset="0"/>
              <a:buChar char="•"/>
            </a:pPr>
            <a:r>
              <a:rPr lang="en-AU" sz="1600" dirty="0">
                <a:cs typeface="Arial" panose="020B0604020202020204" pitchFamily="34" charset="0"/>
              </a:rPr>
              <a:t>solar not accessible to renters, barriers for low income households</a:t>
            </a:r>
          </a:p>
          <a:p>
            <a:pPr marL="285750" indent="-285750">
              <a:spcAft>
                <a:spcPts val="800"/>
              </a:spcAft>
              <a:buFont typeface="Arial" panose="020B0604020202020204" pitchFamily="34" charset="0"/>
              <a:buChar char="•"/>
            </a:pPr>
            <a:r>
              <a:rPr lang="en-AU" sz="1600" dirty="0">
                <a:cs typeface="Arial" panose="020B0604020202020204" pitchFamily="34" charset="0"/>
              </a:rPr>
              <a:t>but these households pay cost of subsidy schemes</a:t>
            </a:r>
          </a:p>
          <a:p>
            <a:pPr marL="285750" indent="-285750">
              <a:buFont typeface="Arial" panose="020B0604020202020204" pitchFamily="34" charset="0"/>
              <a:buChar char="•"/>
            </a:pPr>
            <a:r>
              <a:rPr lang="en-AU" sz="1600" dirty="0">
                <a:cs typeface="Arial" panose="020B0604020202020204" pitchFamily="34" charset="0"/>
              </a:rPr>
              <a:t>‘two tier’ electricity market? Vulnerable to ‘grid defection’</a:t>
            </a:r>
          </a:p>
        </p:txBody>
      </p:sp>
      <p:sp>
        <p:nvSpPr>
          <p:cNvPr id="6" name="Rectangle 5"/>
          <p:cNvSpPr/>
          <p:nvPr/>
        </p:nvSpPr>
        <p:spPr>
          <a:xfrm>
            <a:off x="384902" y="4901771"/>
            <a:ext cx="8577396" cy="830997"/>
          </a:xfrm>
          <a:prstGeom prst="rect">
            <a:avLst/>
          </a:prstGeom>
        </p:spPr>
        <p:txBody>
          <a:bodyPr wrap="square">
            <a:spAutoFit/>
          </a:bodyPr>
          <a:lstStyle/>
          <a:p>
            <a:pPr fontAlgn="base"/>
            <a:r>
              <a:rPr lang="en-AU" sz="1600" dirty="0">
                <a:cs typeface="Arial" panose="020B0604020202020204" pitchFamily="34" charset="0"/>
              </a:rPr>
              <a:t>PRIORITY ACTION:  ongoing programs for vulnerable and low-income households that provide access to energy efficient technologies, solar PV and other distributed resources and provide a trusted source of information. </a:t>
            </a:r>
          </a:p>
        </p:txBody>
      </p:sp>
      <p:sp>
        <p:nvSpPr>
          <p:cNvPr id="8" name="TextBox 7"/>
          <p:cNvSpPr txBox="1"/>
          <p:nvPr/>
        </p:nvSpPr>
        <p:spPr>
          <a:xfrm>
            <a:off x="701458" y="313237"/>
            <a:ext cx="9144000" cy="400110"/>
          </a:xfrm>
          <a:prstGeom prst="rect">
            <a:avLst/>
          </a:prstGeom>
          <a:noFill/>
        </p:spPr>
        <p:txBody>
          <a:bodyPr wrap="square" rtlCol="0">
            <a:spAutoFit/>
          </a:bodyPr>
          <a:lstStyle/>
          <a:p>
            <a:r>
              <a:rPr lang="en-AU" sz="2000" b="1" dirty="0">
                <a:solidFill>
                  <a:srgbClr val="0070C0"/>
                </a:solidFill>
                <a:latin typeface="Arial" panose="020B0604020202020204" pitchFamily="34" charset="0"/>
                <a:cs typeface="Arial" panose="020B0604020202020204" pitchFamily="34" charset="0"/>
              </a:rPr>
              <a:t>OUTCOME 3 - ENERGY CONSUMED EFFICIENTLY &amp; PRODUCTIVELY</a:t>
            </a:r>
          </a:p>
        </p:txBody>
      </p:sp>
    </p:spTree>
    <p:extLst>
      <p:ext uri="{BB962C8B-B14F-4D97-AF65-F5344CB8AC3E}">
        <p14:creationId xmlns:p14="http://schemas.microsoft.com/office/powerpoint/2010/main" val="2939469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768" y="383575"/>
            <a:ext cx="8353168" cy="400110"/>
          </a:xfrm>
          <a:prstGeom prst="rect">
            <a:avLst/>
          </a:prstGeom>
          <a:noFill/>
        </p:spPr>
        <p:txBody>
          <a:bodyPr wrap="square" rtlCol="0">
            <a:spAutoFit/>
          </a:bodyPr>
          <a:lstStyle/>
          <a:p>
            <a:pPr algn="ctr" fontAlgn="base"/>
            <a:r>
              <a:rPr lang="en-AU" sz="2000" b="1" dirty="0">
                <a:solidFill>
                  <a:srgbClr val="0070C0"/>
                </a:solidFill>
                <a:latin typeface="Arial" panose="020B0604020202020204" pitchFamily="34" charset="0"/>
                <a:cs typeface="Arial" panose="020B0604020202020204" pitchFamily="34" charset="0"/>
              </a:rPr>
              <a:t>OUTCOME 4 - ROBUST CONSUMER PROTECTIONS</a:t>
            </a:r>
          </a:p>
        </p:txBody>
      </p:sp>
      <p:sp>
        <p:nvSpPr>
          <p:cNvPr id="4" name="AutoShape 2" descr="Displaying image01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Slide Number Placeholder 4"/>
          <p:cNvSpPr>
            <a:spLocks noGrp="1"/>
          </p:cNvSpPr>
          <p:nvPr>
            <p:ph type="sldNum" sz="quarter" idx="12"/>
          </p:nvPr>
        </p:nvSpPr>
        <p:spPr/>
        <p:txBody>
          <a:bodyPr/>
          <a:lstStyle/>
          <a:p>
            <a:fld id="{03E05789-976B-4150-B9E3-1E01A803BF5D}" type="slidenum">
              <a:rPr lang="en-AU" smtClean="0"/>
              <a:t>18</a:t>
            </a:fld>
            <a:endParaRPr lang="en-AU"/>
          </a:p>
        </p:txBody>
      </p:sp>
      <p:graphicFrame>
        <p:nvGraphicFramePr>
          <p:cNvPr id="7" name="Table 6"/>
          <p:cNvGraphicFramePr>
            <a:graphicFrameLocks noGrp="1"/>
          </p:cNvGraphicFramePr>
          <p:nvPr>
            <p:extLst>
              <p:ext uri="{D42A27DB-BD31-4B8C-83A1-F6EECF244321}">
                <p14:modId xmlns:p14="http://schemas.microsoft.com/office/powerpoint/2010/main" val="613077094"/>
              </p:ext>
            </p:extLst>
          </p:nvPr>
        </p:nvGraphicFramePr>
        <p:xfrm>
          <a:off x="199768" y="976145"/>
          <a:ext cx="8567801" cy="5032769"/>
        </p:xfrm>
        <a:graphic>
          <a:graphicData uri="http://schemas.openxmlformats.org/drawingml/2006/table">
            <a:tbl>
              <a:tblPr/>
              <a:tblGrid>
                <a:gridCol w="8567801">
                  <a:extLst>
                    <a:ext uri="{9D8B030D-6E8A-4147-A177-3AD203B41FA5}">
                      <a16:colId xmlns:a16="http://schemas.microsoft.com/office/drawing/2014/main" val="20000"/>
                    </a:ext>
                  </a:extLst>
                </a:gridCol>
              </a:tblGrid>
              <a:tr h="5032769">
                <a:tc>
                  <a:txBody>
                    <a:bodyPr/>
                    <a:lstStyle/>
                    <a:p>
                      <a:pPr marL="60960" rtl="0" fontAlgn="t">
                        <a:spcBef>
                          <a:spcPts val="0"/>
                        </a:spcBef>
                        <a:spcAft>
                          <a:spcPts val="0"/>
                        </a:spcAft>
                      </a:pPr>
                      <a:r>
                        <a:rPr lang="en-AU" sz="1400" b="1" i="1" u="none" strike="noStrike" dirty="0">
                          <a:solidFill>
                            <a:srgbClr val="000000"/>
                          </a:solidFill>
                          <a:effectLst/>
                          <a:latin typeface="+mn-lt"/>
                        </a:rPr>
                        <a:t>Top Priorities</a:t>
                      </a:r>
                      <a:endParaRPr lang="en-AU" sz="1400" dirty="0">
                        <a:effectLst/>
                        <a:latin typeface="+mn-lt"/>
                      </a:endParaRPr>
                    </a:p>
                    <a:p>
                      <a:pPr marL="285750" indent="-285750" rtl="0" fontAlgn="base">
                        <a:spcBef>
                          <a:spcPts val="300"/>
                        </a:spcBef>
                        <a:spcAft>
                          <a:spcPts val="0"/>
                        </a:spcAft>
                        <a:buFont typeface="Arial" panose="020B0604020202020204" pitchFamily="34" charset="0"/>
                        <a:buChar char="•"/>
                      </a:pPr>
                      <a:r>
                        <a:rPr lang="en-AU" sz="1400" b="0" i="0" u="none" strike="noStrike" dirty="0">
                          <a:solidFill>
                            <a:srgbClr val="000000"/>
                          </a:solidFill>
                          <a:effectLst/>
                          <a:latin typeface="+mn-lt"/>
                        </a:rPr>
                        <a:t>COAG Energy Ministers undertake a review of disconnection laws in light of the essential nature of electricity, with a view to ending the tactic of disconnecting households because of inability to pay. </a:t>
                      </a:r>
                    </a:p>
                    <a:p>
                      <a:pPr marL="285750" indent="-285750" rtl="0" fontAlgn="base">
                        <a:spcBef>
                          <a:spcPts val="0"/>
                        </a:spcBef>
                        <a:spcAft>
                          <a:spcPts val="0"/>
                        </a:spcAft>
                        <a:buFont typeface="Arial" panose="020B0604020202020204" pitchFamily="34" charset="0"/>
                        <a:buChar char="•"/>
                      </a:pPr>
                      <a:r>
                        <a:rPr lang="en-AU" sz="1400" b="0" i="0" u="none" strike="noStrike" dirty="0">
                          <a:solidFill>
                            <a:srgbClr val="000000"/>
                          </a:solidFill>
                          <a:effectLst/>
                          <a:latin typeface="+mn-lt"/>
                        </a:rPr>
                        <a:t>COAG Energy Ministers request a review of the current National Energy Customer Framework (NECF), with the following reforms in mind:</a:t>
                      </a:r>
                    </a:p>
                    <a:p>
                      <a:pPr marL="742950" lvl="1" indent="-285750" rtl="0" fontAlgn="base">
                        <a:spcBef>
                          <a:spcPts val="0"/>
                        </a:spcBef>
                        <a:spcAft>
                          <a:spcPts val="0"/>
                        </a:spcAft>
                        <a:buFont typeface="Arial" panose="020B0604020202020204" pitchFamily="34" charset="0"/>
                        <a:buChar char="•"/>
                      </a:pPr>
                      <a:r>
                        <a:rPr lang="en-AU" sz="1400" b="0" i="0" u="none" strike="noStrike" dirty="0">
                          <a:solidFill>
                            <a:srgbClr val="000000"/>
                          </a:solidFill>
                          <a:effectLst/>
                          <a:latin typeface="+mn-lt"/>
                        </a:rPr>
                        <a:t>Introduce Governing principles along the lines:</a:t>
                      </a:r>
                    </a:p>
                    <a:p>
                      <a:pPr marL="1143000" lvl="2" indent="-228600" rtl="0" fontAlgn="base">
                        <a:spcBef>
                          <a:spcPts val="0"/>
                        </a:spcBef>
                        <a:spcAft>
                          <a:spcPts val="0"/>
                        </a:spcAft>
                        <a:buFont typeface="Arial" panose="020B0604020202020204" pitchFamily="34" charset="0"/>
                        <a:buChar char="•"/>
                      </a:pPr>
                      <a:r>
                        <a:rPr lang="en-AU" sz="1400" b="0" i="0" u="none" strike="noStrike" dirty="0">
                          <a:solidFill>
                            <a:srgbClr val="000000"/>
                          </a:solidFill>
                          <a:effectLst/>
                          <a:latin typeface="+mn-lt"/>
                        </a:rPr>
                        <a:t>It should be easy for people to engage and make effective decisions.</a:t>
                      </a:r>
                    </a:p>
                    <a:p>
                      <a:pPr marL="1143000" lvl="2" indent="-228600" rtl="0" fontAlgn="base">
                        <a:spcBef>
                          <a:spcPts val="0"/>
                        </a:spcBef>
                        <a:spcAft>
                          <a:spcPts val="0"/>
                        </a:spcAft>
                        <a:buFont typeface="Arial" panose="020B0604020202020204" pitchFamily="34" charset="0"/>
                        <a:buChar char="•"/>
                      </a:pPr>
                      <a:r>
                        <a:rPr lang="en-AU" sz="1400" b="0" i="0" u="none" strike="noStrike" dirty="0">
                          <a:solidFill>
                            <a:srgbClr val="000000"/>
                          </a:solidFill>
                          <a:effectLst/>
                          <a:latin typeface="+mn-lt"/>
                        </a:rPr>
                        <a:t>Appropriate consumer protections should be applied to all energy products and services.</a:t>
                      </a:r>
                    </a:p>
                    <a:p>
                      <a:pPr marL="1143000" lvl="2" indent="-228600" rtl="0" fontAlgn="base">
                        <a:spcBef>
                          <a:spcPts val="0"/>
                        </a:spcBef>
                        <a:spcAft>
                          <a:spcPts val="0"/>
                        </a:spcAft>
                        <a:buFont typeface="Arial" panose="020B0604020202020204" pitchFamily="34" charset="0"/>
                        <a:buChar char="•"/>
                      </a:pPr>
                      <a:r>
                        <a:rPr lang="en-AU" sz="1400" b="0" i="0" u="none" strike="noStrike" dirty="0">
                          <a:solidFill>
                            <a:srgbClr val="000000"/>
                          </a:solidFill>
                          <a:effectLst/>
                          <a:latin typeface="+mn-lt"/>
                        </a:rPr>
                        <a:t>The benefits of a transforming market should be shared across the whole community</a:t>
                      </a:r>
                    </a:p>
                    <a:p>
                      <a:pPr marL="742950" lvl="1" indent="-285750" rtl="0" fontAlgn="base">
                        <a:spcBef>
                          <a:spcPts val="0"/>
                        </a:spcBef>
                        <a:spcAft>
                          <a:spcPts val="0"/>
                        </a:spcAft>
                        <a:buFont typeface="Arial" panose="020B0604020202020204" pitchFamily="34" charset="0"/>
                        <a:buChar char="•"/>
                      </a:pPr>
                      <a:r>
                        <a:rPr lang="en-AU" sz="1400" b="0" i="0" u="none" strike="noStrike" dirty="0">
                          <a:solidFill>
                            <a:srgbClr val="000000"/>
                          </a:solidFill>
                          <a:effectLst/>
                          <a:latin typeface="+mn-lt"/>
                        </a:rPr>
                        <a:t>Review of current best practice protections in line with principles</a:t>
                      </a:r>
                    </a:p>
                    <a:p>
                      <a:pPr marL="742950" lvl="1" indent="-285750" rtl="0" fontAlgn="base">
                        <a:spcBef>
                          <a:spcPts val="0"/>
                        </a:spcBef>
                        <a:spcAft>
                          <a:spcPts val="0"/>
                        </a:spcAft>
                        <a:buFont typeface="Arial" panose="020B0604020202020204" pitchFamily="34" charset="0"/>
                        <a:buChar char="•"/>
                      </a:pPr>
                      <a:r>
                        <a:rPr lang="en-AU" sz="1400" b="0" i="0" u="none" strike="noStrike" dirty="0">
                          <a:solidFill>
                            <a:srgbClr val="000000"/>
                          </a:solidFill>
                          <a:effectLst/>
                          <a:latin typeface="+mn-lt"/>
                        </a:rPr>
                        <a:t>Establish a range of no-regrets initiatives:</a:t>
                      </a:r>
                    </a:p>
                    <a:p>
                      <a:pPr marL="1143000" lvl="2" indent="-228600" rtl="0" fontAlgn="base">
                        <a:spcBef>
                          <a:spcPts val="0"/>
                        </a:spcBef>
                        <a:spcAft>
                          <a:spcPts val="0"/>
                        </a:spcAft>
                        <a:buFont typeface="Arial" panose="020B0604020202020204" pitchFamily="34" charset="0"/>
                        <a:buChar char="•"/>
                      </a:pPr>
                      <a:r>
                        <a:rPr lang="en-AU" sz="1400" b="0" i="0" u="none" strike="noStrike" dirty="0">
                          <a:solidFill>
                            <a:srgbClr val="000000"/>
                          </a:solidFill>
                          <a:effectLst/>
                          <a:latin typeface="+mn-lt"/>
                        </a:rPr>
                        <a:t>Testing the need for, and form of, market interventions against real consumer decision-making.</a:t>
                      </a:r>
                    </a:p>
                    <a:p>
                      <a:pPr marL="1143000" lvl="2" indent="-228600" rtl="0" fontAlgn="base">
                        <a:spcBef>
                          <a:spcPts val="0"/>
                        </a:spcBef>
                        <a:spcAft>
                          <a:spcPts val="0"/>
                        </a:spcAft>
                        <a:buFont typeface="Arial" panose="020B0604020202020204" pitchFamily="34" charset="0"/>
                        <a:buChar char="•"/>
                      </a:pPr>
                      <a:r>
                        <a:rPr lang="en-AU" sz="1400" b="0" i="0" u="none" strike="noStrike" dirty="0">
                          <a:solidFill>
                            <a:srgbClr val="000000"/>
                          </a:solidFill>
                          <a:effectLst/>
                          <a:latin typeface="+mn-lt"/>
                        </a:rPr>
                        <a:t>Requiring energy service providers to identify the consumer’s purpose in acquiring a service, to ensure it is appropriately identifying programs to assist vulnerable demographics access new products and services.</a:t>
                      </a:r>
                    </a:p>
                    <a:p>
                      <a:pPr marL="1143000" lvl="2" indent="-228600" rtl="0" fontAlgn="base">
                        <a:spcBef>
                          <a:spcPts val="0"/>
                        </a:spcBef>
                        <a:spcAft>
                          <a:spcPts val="0"/>
                        </a:spcAft>
                        <a:buFont typeface="Arial" panose="020B0604020202020204" pitchFamily="34" charset="0"/>
                        <a:buChar char="•"/>
                      </a:pPr>
                      <a:r>
                        <a:rPr lang="en-AU" sz="1400" b="0" i="0" u="none" strike="noStrike" dirty="0">
                          <a:solidFill>
                            <a:srgbClr val="000000"/>
                          </a:solidFill>
                          <a:effectLst/>
                          <a:latin typeface="+mn-lt"/>
                        </a:rPr>
                        <a:t>Ensuring adequate access to justice by expanding the jurisdiction of energy Ombudsman schemes.</a:t>
                      </a:r>
                    </a:p>
                    <a:p>
                      <a:pPr marL="285750" indent="-285750" rtl="0" fontAlgn="base">
                        <a:spcBef>
                          <a:spcPts val="0"/>
                        </a:spcBef>
                        <a:spcAft>
                          <a:spcPts val="600"/>
                        </a:spcAft>
                        <a:buFont typeface="Arial" panose="020B0604020202020204" pitchFamily="34" charset="0"/>
                        <a:buChar char="•"/>
                      </a:pPr>
                      <a:r>
                        <a:rPr lang="en-AU" sz="1400" b="0" i="0" u="none" strike="noStrike" dirty="0">
                          <a:solidFill>
                            <a:srgbClr val="000000"/>
                          </a:solidFill>
                          <a:effectLst/>
                          <a:latin typeface="+mn-lt"/>
                        </a:rPr>
                        <a:t>Apply updated consumer protection framework in all states, with derogations for stronger protections allowable.</a:t>
                      </a:r>
                    </a:p>
                    <a:p>
                      <a:pPr marL="60960" rtl="0" fontAlgn="t">
                        <a:spcBef>
                          <a:spcPts val="0"/>
                        </a:spcBef>
                        <a:spcAft>
                          <a:spcPts val="0"/>
                        </a:spcAft>
                      </a:pPr>
                      <a:endParaRPr lang="en-AU" sz="1400" b="1" i="1" u="none" strike="noStrike" dirty="0">
                        <a:solidFill>
                          <a:srgbClr val="000000"/>
                        </a:solidFill>
                        <a:effectLst/>
                        <a:latin typeface="+mn-lt"/>
                      </a:endParaRPr>
                    </a:p>
                    <a:p>
                      <a:pPr marL="60960" rtl="0" fontAlgn="t">
                        <a:spcBef>
                          <a:spcPts val="0"/>
                        </a:spcBef>
                        <a:spcAft>
                          <a:spcPts val="0"/>
                        </a:spcAft>
                      </a:pPr>
                      <a:r>
                        <a:rPr lang="en-AU" sz="1400" b="1" i="1" u="none" strike="noStrike" dirty="0">
                          <a:solidFill>
                            <a:srgbClr val="000000"/>
                          </a:solidFill>
                          <a:effectLst/>
                          <a:latin typeface="+mn-lt"/>
                        </a:rPr>
                        <a:t>Other important priorities</a:t>
                      </a:r>
                      <a:endParaRPr lang="en-AU" sz="1400" dirty="0">
                        <a:effectLst/>
                        <a:latin typeface="+mn-lt"/>
                      </a:endParaRPr>
                    </a:p>
                    <a:p>
                      <a:pPr marL="285750" indent="-285750" rtl="0" fontAlgn="base">
                        <a:spcBef>
                          <a:spcPts val="300"/>
                        </a:spcBef>
                        <a:spcAft>
                          <a:spcPts val="600"/>
                        </a:spcAft>
                        <a:buFont typeface="Arial" panose="020B0604020202020204" pitchFamily="34" charset="0"/>
                        <a:buChar char="•"/>
                      </a:pPr>
                      <a:r>
                        <a:rPr lang="en-AU" sz="1400" b="0" i="0" u="none" strike="noStrike" dirty="0">
                          <a:solidFill>
                            <a:srgbClr val="000000"/>
                          </a:solidFill>
                          <a:effectLst/>
                          <a:latin typeface="+mn-lt"/>
                        </a:rPr>
                        <a:t>COAG Energy Ministers review alternative solutions for those customers identified through Payment Difficulties or Hardship initiatives that are unable to pay for ongoing consumption, such as energy education, financial counselling and support for energy efficiency.</a:t>
                      </a:r>
                    </a:p>
                  </a:txBody>
                  <a:tcPr marL="63099" marR="63099" marT="63099" marB="63099">
                    <a:lnL>
                      <a:noFill/>
                    </a:lnL>
                    <a:lnR>
                      <a:noFill/>
                    </a:lnR>
                    <a:lnT>
                      <a:noFill/>
                    </a:lnT>
                    <a:lnB>
                      <a:noFill/>
                    </a:lnB>
                    <a:solidFill>
                      <a:srgbClr val="CFE2F3"/>
                    </a:solidFill>
                  </a:tcPr>
                </a:tc>
                <a:extLst>
                  <a:ext uri="{0D108BD9-81ED-4DB2-BD59-A6C34878D82A}">
                    <a16:rowId xmlns:a16="http://schemas.microsoft.com/office/drawing/2014/main" val="10000"/>
                  </a:ext>
                </a:extLst>
              </a:tr>
            </a:tbl>
          </a:graphicData>
        </a:graphic>
      </p:graphicFrame>
      <p:sp>
        <p:nvSpPr>
          <p:cNvPr id="8" name="Rectangle 1"/>
          <p:cNvSpPr>
            <a:spLocks noChangeArrowheads="1"/>
          </p:cNvSpPr>
          <p:nvPr/>
        </p:nvSpPr>
        <p:spPr bwMode="auto">
          <a:xfrm>
            <a:off x="1165225" y="18129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72223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962" y="1006922"/>
            <a:ext cx="8352974" cy="5493812"/>
          </a:xfrm>
          <a:prstGeom prst="rect">
            <a:avLst/>
          </a:prstGeom>
          <a:noFill/>
        </p:spPr>
        <p:txBody>
          <a:bodyPr wrap="square" rtlCol="0">
            <a:spAutoFit/>
          </a:bodyPr>
          <a:lstStyle/>
          <a:p>
            <a:r>
              <a:rPr lang="en-US" sz="1600" dirty="0">
                <a:ea typeface="Arial" charset="0"/>
                <a:cs typeface="Arial" charset="0"/>
              </a:rPr>
              <a:t>Electricity is an essential service 160,000 households are disconnected each year</a:t>
            </a:r>
          </a:p>
          <a:p>
            <a:endParaRPr lang="en-US" sz="1600" dirty="0">
              <a:ea typeface="Arial" charset="0"/>
              <a:cs typeface="Arial" charset="0"/>
            </a:endParaRPr>
          </a:p>
          <a:p>
            <a:r>
              <a:rPr lang="en-US" sz="1600" dirty="0">
                <a:ea typeface="Arial" charset="0"/>
                <a:cs typeface="Arial" charset="0"/>
              </a:rPr>
              <a:t>National Energy Customer Framework (NECF) inconsistently applied by states. </a:t>
            </a:r>
          </a:p>
          <a:p>
            <a:endParaRPr lang="en-US" sz="1600" dirty="0">
              <a:ea typeface="Arial" charset="0"/>
              <a:cs typeface="Arial" charset="0"/>
            </a:endParaRPr>
          </a:p>
          <a:p>
            <a:r>
              <a:rPr lang="en-US" sz="1600" dirty="0">
                <a:ea typeface="Arial" charset="0"/>
                <a:cs typeface="Arial" charset="0"/>
              </a:rPr>
              <a:t>Some jurisdictions aiming for best practice in some areas (</a:t>
            </a:r>
            <a:r>
              <a:rPr lang="en-US" sz="1600" dirty="0" err="1">
                <a:ea typeface="Arial" charset="0"/>
                <a:cs typeface="Arial" charset="0"/>
              </a:rPr>
              <a:t>eg</a:t>
            </a:r>
            <a:r>
              <a:rPr lang="en-US" sz="1600" dirty="0">
                <a:ea typeface="Arial" charset="0"/>
                <a:cs typeface="Arial" charset="0"/>
              </a:rPr>
              <a:t>. AER, ESC Vic)</a:t>
            </a:r>
          </a:p>
          <a:p>
            <a:endParaRPr lang="en-US" sz="1600" dirty="0">
              <a:ea typeface="Arial" charset="0"/>
              <a:cs typeface="Arial" charset="0"/>
            </a:endParaRPr>
          </a:p>
          <a:p>
            <a:r>
              <a:rPr lang="en-US" sz="1600" dirty="0">
                <a:ea typeface="Arial" charset="0"/>
                <a:cs typeface="Arial" charset="0"/>
              </a:rPr>
              <a:t>But current frameworks are challenged by rising prices and new  technologies:</a:t>
            </a:r>
          </a:p>
          <a:p>
            <a:pPr marL="285750" indent="-285750">
              <a:buFontTx/>
              <a:buChar char="-"/>
            </a:pPr>
            <a:r>
              <a:rPr lang="en-US" sz="1600" dirty="0">
                <a:ea typeface="Arial" charset="0"/>
                <a:cs typeface="Arial" charset="0"/>
              </a:rPr>
              <a:t>Ambit of NECF and what it applies to needs to be expanded - covers energy retailers but not, embedded energy network operators, and solar PPA/Lease</a:t>
            </a:r>
          </a:p>
          <a:p>
            <a:pPr marL="285750" indent="-285750">
              <a:buFontTx/>
              <a:buChar char="-"/>
            </a:pPr>
            <a:r>
              <a:rPr lang="en-US" sz="1600" dirty="0">
                <a:ea typeface="Arial" charset="0"/>
                <a:cs typeface="Arial" charset="0"/>
              </a:rPr>
              <a:t>Energy supply needs to be considered as a whole, rather than arbitrarily divided between the retail market and everything else</a:t>
            </a:r>
          </a:p>
          <a:p>
            <a:pPr marL="285750" indent="-285750">
              <a:buFontTx/>
              <a:buChar char="-"/>
            </a:pPr>
            <a:endParaRPr lang="en-US" sz="1600" dirty="0">
              <a:ea typeface="Arial" charset="0"/>
              <a:cs typeface="Arial" charset="0"/>
            </a:endParaRPr>
          </a:p>
          <a:p>
            <a:r>
              <a:rPr lang="en-AU" sz="1600" b="1" dirty="0">
                <a:cs typeface="Arial" pitchFamily="34" charset="0"/>
              </a:rPr>
              <a:t>Overarching principle</a:t>
            </a:r>
          </a:p>
          <a:p>
            <a:pPr>
              <a:spcBef>
                <a:spcPts val="600"/>
              </a:spcBef>
            </a:pPr>
            <a:r>
              <a:rPr lang="en-AU" sz="1600" i="1" dirty="0">
                <a:cs typeface="Arial" pitchFamily="34" charset="0"/>
              </a:rPr>
              <a:t>The need for, and level of, regulatory intervention in the interest of providing consumer protection should be based not on the transaction of energy (i.e. on purchase and resale of metered energy), but on:</a:t>
            </a:r>
          </a:p>
          <a:p>
            <a:pPr marL="534988" lvl="0" indent="-179388">
              <a:spcBef>
                <a:spcPts val="600"/>
              </a:spcBef>
              <a:buFont typeface="Arial" pitchFamily="34" charset="0"/>
              <a:buChar char="•"/>
            </a:pPr>
            <a:r>
              <a:rPr lang="en-AU" sz="1600" i="1" dirty="0">
                <a:cs typeface="Arial" pitchFamily="34" charset="0"/>
              </a:rPr>
              <a:t>the extent to which the service or product in question is being relied on by the consumer to deliver the essential service of the continuous supply of electricity; </a:t>
            </a:r>
          </a:p>
          <a:p>
            <a:pPr marL="534988" indent="-179388">
              <a:spcBef>
                <a:spcPts val="600"/>
              </a:spcBef>
              <a:buFont typeface="Arial" pitchFamily="34" charset="0"/>
              <a:buChar char="•"/>
            </a:pPr>
            <a:r>
              <a:rPr lang="en-AU" sz="1600" i="1" dirty="0">
                <a:cs typeface="Arial" pitchFamily="34" charset="0"/>
              </a:rPr>
              <a:t>the impact on the consumer of experiencing payment difficulties and hardship</a:t>
            </a:r>
          </a:p>
          <a:p>
            <a:endParaRPr lang="en-US" sz="1600" dirty="0">
              <a:ea typeface="Arial" charset="0"/>
              <a:cs typeface="Arial" charset="0"/>
            </a:endParaRPr>
          </a:p>
          <a:p>
            <a:endParaRPr lang="en-US" sz="1600" dirty="0">
              <a:ea typeface="Arial" charset="0"/>
              <a:cs typeface="Arial" charset="0"/>
            </a:endParaRPr>
          </a:p>
        </p:txBody>
      </p:sp>
      <p:sp>
        <p:nvSpPr>
          <p:cNvPr id="4" name="AutoShape 2" descr="Displaying image01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Slide Number Placeholder 4"/>
          <p:cNvSpPr>
            <a:spLocks noGrp="1"/>
          </p:cNvSpPr>
          <p:nvPr>
            <p:ph type="sldNum" sz="quarter" idx="12"/>
          </p:nvPr>
        </p:nvSpPr>
        <p:spPr/>
        <p:txBody>
          <a:bodyPr/>
          <a:lstStyle/>
          <a:p>
            <a:fld id="{03E05789-976B-4150-B9E3-1E01A803BF5D}" type="slidenum">
              <a:rPr lang="en-AU" smtClean="0"/>
              <a:t>19</a:t>
            </a:fld>
            <a:endParaRPr lang="en-AU"/>
          </a:p>
        </p:txBody>
      </p:sp>
      <p:sp>
        <p:nvSpPr>
          <p:cNvPr id="7" name="TextBox 6"/>
          <p:cNvSpPr txBox="1"/>
          <p:nvPr/>
        </p:nvSpPr>
        <p:spPr>
          <a:xfrm>
            <a:off x="199768" y="383575"/>
            <a:ext cx="8353168" cy="400110"/>
          </a:xfrm>
          <a:prstGeom prst="rect">
            <a:avLst/>
          </a:prstGeom>
          <a:noFill/>
        </p:spPr>
        <p:txBody>
          <a:bodyPr wrap="square" rtlCol="0">
            <a:spAutoFit/>
          </a:bodyPr>
          <a:lstStyle/>
          <a:p>
            <a:pPr algn="ctr" fontAlgn="base"/>
            <a:r>
              <a:rPr lang="en-AU" sz="2000" b="1" dirty="0">
                <a:solidFill>
                  <a:srgbClr val="0070C0"/>
                </a:solidFill>
                <a:latin typeface="Arial" panose="020B0604020202020204" pitchFamily="34" charset="0"/>
                <a:cs typeface="Arial" panose="020B0604020202020204" pitchFamily="34" charset="0"/>
              </a:rPr>
              <a:t>OUTCOME 4 - ROBUST CONSUMER PROTECTIONS</a:t>
            </a:r>
          </a:p>
        </p:txBody>
      </p:sp>
    </p:spTree>
    <p:extLst>
      <p:ext uri="{BB962C8B-B14F-4D97-AF65-F5344CB8AC3E}">
        <p14:creationId xmlns:p14="http://schemas.microsoft.com/office/powerpoint/2010/main" val="3194302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492" y="309434"/>
            <a:ext cx="8353168" cy="400110"/>
          </a:xfrm>
          <a:prstGeom prst="rect">
            <a:avLst/>
          </a:prstGeom>
          <a:noFill/>
        </p:spPr>
        <p:txBody>
          <a:bodyPr wrap="square" rtlCol="0">
            <a:spAutoFit/>
          </a:bodyPr>
          <a:lstStyle/>
          <a:p>
            <a:pPr algn="ctr"/>
            <a:r>
              <a:rPr lang="en-AU" sz="2000" b="1" dirty="0">
                <a:solidFill>
                  <a:srgbClr val="0070C0"/>
                </a:solidFill>
                <a:latin typeface="Arial" panose="020B0604020202020204" pitchFamily="34" charset="0"/>
                <a:cs typeface="Arial" panose="020B0604020202020204" pitchFamily="34" charset="0"/>
              </a:rPr>
              <a:t>SUMMARY OF PRESENTATION</a:t>
            </a:r>
          </a:p>
        </p:txBody>
      </p:sp>
      <p:sp>
        <p:nvSpPr>
          <p:cNvPr id="3" name="TextBox 2"/>
          <p:cNvSpPr txBox="1"/>
          <p:nvPr/>
        </p:nvSpPr>
        <p:spPr>
          <a:xfrm>
            <a:off x="259492" y="997587"/>
            <a:ext cx="8723870" cy="5447645"/>
          </a:xfrm>
          <a:prstGeom prst="rect">
            <a:avLst/>
          </a:prstGeom>
          <a:noFill/>
        </p:spPr>
        <p:txBody>
          <a:bodyPr wrap="square" rtlCol="0">
            <a:spAutoFit/>
          </a:bodyPr>
          <a:lstStyle/>
          <a:p>
            <a:pPr marL="214313" indent="-214313">
              <a:spcAft>
                <a:spcPts val="600"/>
              </a:spcAft>
              <a:buFont typeface="Arial" panose="020B0604020202020204" pitchFamily="34" charset="0"/>
              <a:buChar char="•"/>
            </a:pPr>
            <a:r>
              <a:rPr lang="en-AU" sz="2000" dirty="0">
                <a:cs typeface="Arial" panose="020B0604020202020204" pitchFamily="34" charset="0"/>
              </a:rPr>
              <a:t>Introduce the project “Empowering Vulnerable Households through Decarbonisation”</a:t>
            </a:r>
          </a:p>
          <a:p>
            <a:pPr marL="214313" indent="-214313">
              <a:spcAft>
                <a:spcPts val="600"/>
              </a:spcAft>
              <a:buFont typeface="Arial" panose="020B0604020202020204" pitchFamily="34" charset="0"/>
              <a:buChar char="•"/>
            </a:pPr>
            <a:r>
              <a:rPr lang="en-AU" sz="2000" dirty="0">
                <a:cs typeface="Arial" panose="020B0604020202020204" pitchFamily="34" charset="0"/>
              </a:rPr>
              <a:t>Set the Scene – Vulnerability, Energy Trilemma, Inclusive and Equitable</a:t>
            </a:r>
          </a:p>
          <a:p>
            <a:pPr marL="214313" indent="-214313">
              <a:spcAft>
                <a:spcPts val="600"/>
              </a:spcAft>
              <a:buFont typeface="Arial" panose="020B0604020202020204" pitchFamily="34" charset="0"/>
              <a:buChar char="•"/>
            </a:pPr>
            <a:r>
              <a:rPr lang="en-AU" sz="2000" dirty="0">
                <a:cs typeface="Arial" panose="020B0604020202020204" pitchFamily="34" charset="0"/>
              </a:rPr>
              <a:t>Outcome 1 – Electricity priced efficiently</a:t>
            </a:r>
          </a:p>
          <a:p>
            <a:pPr marL="214313" indent="-214313">
              <a:spcAft>
                <a:spcPts val="600"/>
              </a:spcAft>
              <a:buFont typeface="Arial" panose="020B0604020202020204" pitchFamily="34" charset="0"/>
              <a:buChar char="•"/>
            </a:pPr>
            <a:r>
              <a:rPr lang="en-AU" sz="2000" dirty="0">
                <a:cs typeface="Arial" panose="020B0604020202020204" pitchFamily="34" charset="0"/>
              </a:rPr>
              <a:t>Outcome 2 – Informed and Enabled Consumers</a:t>
            </a:r>
          </a:p>
          <a:p>
            <a:pPr marL="214313" indent="-214313">
              <a:spcAft>
                <a:spcPts val="600"/>
              </a:spcAft>
              <a:buFont typeface="Arial" panose="020B0604020202020204" pitchFamily="34" charset="0"/>
              <a:buChar char="•"/>
            </a:pPr>
            <a:r>
              <a:rPr lang="en-AU" sz="2000" dirty="0">
                <a:cs typeface="Arial" panose="020B0604020202020204" pitchFamily="34" charset="0"/>
              </a:rPr>
              <a:t>Outcome 3 – Energy Consumed Efficiently and productively</a:t>
            </a:r>
          </a:p>
          <a:p>
            <a:pPr marL="214313" indent="-214313">
              <a:spcAft>
                <a:spcPts val="600"/>
              </a:spcAft>
              <a:buFont typeface="Arial" panose="020B0604020202020204" pitchFamily="34" charset="0"/>
              <a:buChar char="•"/>
            </a:pPr>
            <a:r>
              <a:rPr lang="en-AU" sz="2000" dirty="0">
                <a:cs typeface="Arial" panose="020B0604020202020204" pitchFamily="34" charset="0"/>
              </a:rPr>
              <a:t>Outcome 4 - Robust Consumer Protections</a:t>
            </a:r>
          </a:p>
          <a:p>
            <a:pPr marL="214313" indent="-214313">
              <a:spcAft>
                <a:spcPts val="600"/>
              </a:spcAft>
              <a:buFont typeface="Arial" panose="020B0604020202020204" pitchFamily="34" charset="0"/>
              <a:buChar char="•"/>
            </a:pPr>
            <a:r>
              <a:rPr lang="en-AU" sz="2000" dirty="0">
                <a:cs typeface="Arial" panose="020B0604020202020204" pitchFamily="34" charset="0"/>
              </a:rPr>
              <a:t>Outcome 5 – All Households have a capacity to pay</a:t>
            </a:r>
          </a:p>
          <a:p>
            <a:pPr marL="214313" indent="-214313">
              <a:spcAft>
                <a:spcPts val="600"/>
              </a:spcAft>
              <a:buFont typeface="Arial" panose="020B0604020202020204" pitchFamily="34" charset="0"/>
              <a:buChar char="•"/>
            </a:pPr>
            <a:r>
              <a:rPr lang="en-AU" sz="2000" dirty="0">
                <a:cs typeface="Arial" panose="020B0604020202020204" pitchFamily="34" charset="0"/>
              </a:rPr>
              <a:t>Reducing Australia’s Emissions</a:t>
            </a:r>
          </a:p>
          <a:p>
            <a:pPr marL="214313" indent="-214313">
              <a:spcAft>
                <a:spcPts val="600"/>
              </a:spcAft>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algn="ctr"/>
            <a:r>
              <a:rPr lang="en-AU" sz="2000" b="1" dirty="0">
                <a:solidFill>
                  <a:schemeClr val="accent2"/>
                </a:solidFill>
                <a:latin typeface="Arial" panose="020B0604020202020204" pitchFamily="34" charset="0"/>
                <a:cs typeface="Arial" panose="020B0604020202020204" pitchFamily="34" charset="0"/>
              </a:rPr>
              <a:t>We are keen to help</a:t>
            </a:r>
          </a:p>
          <a:p>
            <a:pPr algn="ctr"/>
            <a:r>
              <a:rPr lang="en-AU" sz="2000" b="1" dirty="0">
                <a:solidFill>
                  <a:schemeClr val="accent2"/>
                </a:solidFill>
                <a:latin typeface="Arial" panose="020B0604020202020204" pitchFamily="34" charset="0"/>
                <a:cs typeface="Arial" panose="020B0604020202020204" pitchFamily="34" charset="0"/>
              </a:rPr>
              <a:t>What strategically can we do to help you?</a:t>
            </a:r>
          </a:p>
          <a:p>
            <a:pPr algn="ctr"/>
            <a:endParaRPr lang="en-AU" sz="2000" b="1" i="1" dirty="0">
              <a:solidFill>
                <a:schemeClr val="accent2"/>
              </a:solidFill>
              <a:latin typeface="Arial" panose="020B0604020202020204" pitchFamily="34" charset="0"/>
              <a:cs typeface="Arial" panose="020B0604020202020204" pitchFamily="34" charset="0"/>
            </a:endParaRPr>
          </a:p>
          <a:p>
            <a:pPr marL="214313" indent="-214313">
              <a:spcAft>
                <a:spcPts val="600"/>
              </a:spcAft>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a:spcAft>
                <a:spcPts val="600"/>
              </a:spcAft>
            </a:pPr>
            <a:endParaRPr lang="en-AU"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03E05789-976B-4150-B9E3-1E01A803BF5D}" type="slidenum">
              <a:rPr lang="en-AU" sz="1200" smtClean="0">
                <a:latin typeface="Arial" panose="020B0604020202020204" pitchFamily="34" charset="0"/>
                <a:cs typeface="Arial" panose="020B0604020202020204" pitchFamily="34" charset="0"/>
              </a:rPr>
              <a:t>2</a:t>
            </a:fld>
            <a:endParaRPr lang="en-A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4957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isplaying image01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Slide Number Placeholder 4"/>
          <p:cNvSpPr>
            <a:spLocks noGrp="1"/>
          </p:cNvSpPr>
          <p:nvPr>
            <p:ph type="sldNum" sz="quarter" idx="12"/>
          </p:nvPr>
        </p:nvSpPr>
        <p:spPr/>
        <p:txBody>
          <a:bodyPr/>
          <a:lstStyle/>
          <a:p>
            <a:fld id="{03E05789-976B-4150-B9E3-1E01A803BF5D}" type="slidenum">
              <a:rPr lang="en-AU" smtClean="0"/>
              <a:pPr/>
              <a:t>20</a:t>
            </a:fld>
            <a:endParaRPr lang="en-AU"/>
          </a:p>
        </p:txBody>
      </p:sp>
      <p:pic>
        <p:nvPicPr>
          <p:cNvPr id="7" name="Object 2"/>
          <p:cNvPicPr/>
          <p:nvPr/>
        </p:nvPicPr>
        <p:blipFill>
          <a:blip r:embed="rId2" cstate="print"/>
          <a:srcRect l="-2394" r="-23" b="-148"/>
          <a:stretch>
            <a:fillRect/>
          </a:stretch>
        </p:blipFill>
        <p:spPr bwMode="auto">
          <a:xfrm>
            <a:off x="1230086" y="1096427"/>
            <a:ext cx="6173310" cy="4400860"/>
          </a:xfrm>
          <a:prstGeom prst="rect">
            <a:avLst/>
          </a:prstGeom>
          <a:noFill/>
          <a:ln w="9525">
            <a:noFill/>
            <a:miter lim="800000"/>
            <a:headEnd/>
            <a:tailEnd/>
          </a:ln>
        </p:spPr>
      </p:pic>
      <p:sp>
        <p:nvSpPr>
          <p:cNvPr id="6" name="TextBox 5"/>
          <p:cNvSpPr txBox="1"/>
          <p:nvPr/>
        </p:nvSpPr>
        <p:spPr>
          <a:xfrm>
            <a:off x="199768" y="383575"/>
            <a:ext cx="8353168" cy="400110"/>
          </a:xfrm>
          <a:prstGeom prst="rect">
            <a:avLst/>
          </a:prstGeom>
          <a:noFill/>
        </p:spPr>
        <p:txBody>
          <a:bodyPr wrap="square" rtlCol="0">
            <a:spAutoFit/>
          </a:bodyPr>
          <a:lstStyle/>
          <a:p>
            <a:pPr algn="ctr" fontAlgn="base"/>
            <a:r>
              <a:rPr lang="en-AU" sz="2000" b="1" dirty="0">
                <a:solidFill>
                  <a:srgbClr val="0070C0"/>
                </a:solidFill>
                <a:latin typeface="Arial" panose="020B0604020202020204" pitchFamily="34" charset="0"/>
                <a:cs typeface="Arial" panose="020B0604020202020204" pitchFamily="34" charset="0"/>
              </a:rPr>
              <a:t>OUTCOME 4 - ROBUST CONSUMER PROTECTIONS</a:t>
            </a:r>
          </a:p>
        </p:txBody>
      </p:sp>
    </p:spTree>
    <p:extLst>
      <p:ext uri="{BB962C8B-B14F-4D97-AF65-F5344CB8AC3E}">
        <p14:creationId xmlns:p14="http://schemas.microsoft.com/office/powerpoint/2010/main" val="1734443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isplaying image01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Slide Number Placeholder 4"/>
          <p:cNvSpPr>
            <a:spLocks noGrp="1"/>
          </p:cNvSpPr>
          <p:nvPr>
            <p:ph type="sldNum" sz="quarter" idx="12"/>
          </p:nvPr>
        </p:nvSpPr>
        <p:spPr/>
        <p:txBody>
          <a:bodyPr/>
          <a:lstStyle/>
          <a:p>
            <a:fld id="{03E05789-976B-4150-B9E3-1E01A803BF5D}" type="slidenum">
              <a:rPr lang="en-AU" smtClean="0"/>
              <a:pPr/>
              <a:t>21</a:t>
            </a:fld>
            <a:endParaRPr lang="en-AU"/>
          </a:p>
        </p:txBody>
      </p:sp>
      <p:sp>
        <p:nvSpPr>
          <p:cNvPr id="6" name="TextBox 5"/>
          <p:cNvSpPr txBox="1"/>
          <p:nvPr/>
        </p:nvSpPr>
        <p:spPr>
          <a:xfrm>
            <a:off x="199768" y="383575"/>
            <a:ext cx="8353168" cy="400110"/>
          </a:xfrm>
          <a:prstGeom prst="rect">
            <a:avLst/>
          </a:prstGeom>
          <a:noFill/>
        </p:spPr>
        <p:txBody>
          <a:bodyPr wrap="square" rtlCol="0">
            <a:spAutoFit/>
          </a:bodyPr>
          <a:lstStyle/>
          <a:p>
            <a:pPr algn="ctr" fontAlgn="base"/>
            <a:r>
              <a:rPr lang="en-AU" sz="2000" b="1" dirty="0">
                <a:solidFill>
                  <a:srgbClr val="0070C0"/>
                </a:solidFill>
                <a:latin typeface="Arial" panose="020B0604020202020204" pitchFamily="34" charset="0"/>
                <a:cs typeface="Arial" panose="020B0604020202020204" pitchFamily="34" charset="0"/>
              </a:rPr>
              <a:t>OUTCOME 4 - ROBUST CONSUMER PROTECTIONS</a:t>
            </a:r>
          </a:p>
        </p:txBody>
      </p:sp>
      <p:graphicFrame>
        <p:nvGraphicFramePr>
          <p:cNvPr id="8" name="Table 7"/>
          <p:cNvGraphicFramePr>
            <a:graphicFrameLocks noGrp="1"/>
          </p:cNvGraphicFramePr>
          <p:nvPr>
            <p:extLst>
              <p:ext uri="{D42A27DB-BD31-4B8C-83A1-F6EECF244321}">
                <p14:modId xmlns:p14="http://schemas.microsoft.com/office/powerpoint/2010/main" val="1815380697"/>
              </p:ext>
            </p:extLst>
          </p:nvPr>
        </p:nvGraphicFramePr>
        <p:xfrm>
          <a:off x="506377" y="999691"/>
          <a:ext cx="7739949" cy="5045008"/>
        </p:xfrm>
        <a:graphic>
          <a:graphicData uri="http://schemas.openxmlformats.org/drawingml/2006/table">
            <a:tbl>
              <a:tblPr/>
              <a:tblGrid>
                <a:gridCol w="5563523">
                  <a:extLst>
                    <a:ext uri="{9D8B030D-6E8A-4147-A177-3AD203B41FA5}">
                      <a16:colId xmlns:a16="http://schemas.microsoft.com/office/drawing/2014/main" val="20000"/>
                    </a:ext>
                  </a:extLst>
                </a:gridCol>
                <a:gridCol w="1139754">
                  <a:extLst>
                    <a:ext uri="{9D8B030D-6E8A-4147-A177-3AD203B41FA5}">
                      <a16:colId xmlns:a16="http://schemas.microsoft.com/office/drawing/2014/main" val="20001"/>
                    </a:ext>
                  </a:extLst>
                </a:gridCol>
                <a:gridCol w="1036672">
                  <a:extLst>
                    <a:ext uri="{9D8B030D-6E8A-4147-A177-3AD203B41FA5}">
                      <a16:colId xmlns:a16="http://schemas.microsoft.com/office/drawing/2014/main" val="20002"/>
                    </a:ext>
                  </a:extLst>
                </a:gridCol>
              </a:tblGrid>
              <a:tr h="474663">
                <a:tc>
                  <a:txBody>
                    <a:bodyPr/>
                    <a:lstStyle/>
                    <a:p>
                      <a:pPr marL="228600">
                        <a:lnSpc>
                          <a:spcPct val="115000"/>
                        </a:lnSpc>
                        <a:spcAft>
                          <a:spcPts val="0"/>
                        </a:spcAft>
                      </a:pPr>
                      <a:r>
                        <a:rPr lang="en-AU" sz="1600" b="1" dirty="0">
                          <a:latin typeface="Calibri"/>
                          <a:ea typeface="Calibri"/>
                          <a:cs typeface="Times New Roman"/>
                        </a:rPr>
                        <a:t>Retail market</a:t>
                      </a:r>
                      <a:endParaRPr lang="en-AU" sz="1600" dirty="0">
                        <a:latin typeface="Calibri"/>
                        <a:ea typeface="Calibri"/>
                        <a:cs typeface="Times New Roman"/>
                      </a:endParaRPr>
                    </a:p>
                  </a:txBody>
                  <a:tcPr marL="62186" marR="62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0" algn="ctr">
                        <a:lnSpc>
                          <a:spcPct val="115000"/>
                        </a:lnSpc>
                        <a:spcAft>
                          <a:spcPts val="0"/>
                        </a:spcAft>
                      </a:pPr>
                      <a:r>
                        <a:rPr lang="en-AU" sz="1400" b="1" dirty="0">
                          <a:latin typeface="Calibri"/>
                          <a:ea typeface="Calibri"/>
                          <a:cs typeface="Times New Roman"/>
                        </a:rPr>
                        <a:t>Embedded network</a:t>
                      </a:r>
                      <a:endParaRPr lang="en-AU" sz="1400" dirty="0">
                        <a:latin typeface="Calibri"/>
                        <a:ea typeface="Calibri"/>
                        <a:cs typeface="Times New Roman"/>
                      </a:endParaRPr>
                    </a:p>
                  </a:txBody>
                  <a:tcPr marL="62186" marR="62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l">
                        <a:lnSpc>
                          <a:spcPct val="115000"/>
                        </a:lnSpc>
                        <a:spcAft>
                          <a:spcPts val="0"/>
                        </a:spcAft>
                      </a:pPr>
                      <a:r>
                        <a:rPr lang="en-AU" sz="1400" b="1" dirty="0">
                          <a:latin typeface="Calibri"/>
                          <a:ea typeface="Calibri"/>
                          <a:cs typeface="Times New Roman"/>
                        </a:rPr>
                        <a:t>Other</a:t>
                      </a:r>
                      <a:endParaRPr lang="en-AU" sz="1600" dirty="0">
                        <a:latin typeface="Calibri"/>
                        <a:ea typeface="Calibri"/>
                        <a:cs typeface="Times New Roman"/>
                      </a:endParaRPr>
                    </a:p>
                  </a:txBody>
                  <a:tcPr marL="62186" marR="62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5445">
                <a:tc>
                  <a:txBody>
                    <a:bodyPr/>
                    <a:lstStyle/>
                    <a:p>
                      <a:pPr marL="228600">
                        <a:lnSpc>
                          <a:spcPct val="100000"/>
                        </a:lnSpc>
                        <a:spcAft>
                          <a:spcPts val="0"/>
                        </a:spcAft>
                      </a:pPr>
                      <a:r>
                        <a:rPr lang="en-AU" sz="1600" dirty="0">
                          <a:latin typeface="Calibri"/>
                          <a:ea typeface="Calibri"/>
                          <a:cs typeface="Times New Roman"/>
                        </a:rPr>
                        <a:t>Can connect to an energy supply</a:t>
                      </a: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15000"/>
                        </a:lnSpc>
                        <a:spcAft>
                          <a:spcPts val="0"/>
                        </a:spcAft>
                      </a:pPr>
                      <a:r>
                        <a:rPr lang="en-AU" sz="1600" dirty="0">
                          <a:latin typeface="Calibri"/>
                          <a:ea typeface="Calibri"/>
                          <a:cs typeface="Times New Roman"/>
                        </a:rPr>
                        <a:t>Yes</a:t>
                      </a: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15000"/>
                        </a:lnSpc>
                        <a:spcAft>
                          <a:spcPts val="0"/>
                        </a:spcAft>
                      </a:pPr>
                      <a:r>
                        <a:rPr lang="en-AU" sz="1600" dirty="0">
                          <a:latin typeface="Calibri"/>
                          <a:ea typeface="Calibri"/>
                          <a:cs typeface="Times New Roman"/>
                        </a:rPr>
                        <a:t>N/A?</a:t>
                      </a: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1715">
                <a:tc>
                  <a:txBody>
                    <a:bodyPr/>
                    <a:lstStyle/>
                    <a:p>
                      <a:pPr marL="228600">
                        <a:lnSpc>
                          <a:spcPct val="100000"/>
                        </a:lnSpc>
                        <a:spcAft>
                          <a:spcPts val="0"/>
                        </a:spcAft>
                      </a:pPr>
                      <a:r>
                        <a:rPr lang="en-AU" sz="1600" dirty="0">
                          <a:latin typeface="Calibri"/>
                          <a:ea typeface="Calibri"/>
                          <a:cs typeface="Times New Roman"/>
                        </a:rPr>
                        <a:t>Minimum reliability, quality, and safety standards, or compensation</a:t>
                      </a: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15000"/>
                        </a:lnSpc>
                        <a:spcAft>
                          <a:spcPts val="0"/>
                        </a:spcAft>
                      </a:pPr>
                      <a:r>
                        <a:rPr lang="en-AU" sz="1600" dirty="0">
                          <a:latin typeface="Calibri"/>
                          <a:ea typeface="Calibri"/>
                          <a:cs typeface="Times New Roman"/>
                        </a:rPr>
                        <a:t>Yes and No</a:t>
                      </a: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15000"/>
                        </a:lnSpc>
                        <a:spcAft>
                          <a:spcPts val="0"/>
                        </a:spcAft>
                      </a:pPr>
                      <a:r>
                        <a:rPr lang="en-AU" sz="1600" dirty="0">
                          <a:latin typeface="Calibri"/>
                          <a:ea typeface="Calibri"/>
                          <a:cs typeface="Times New Roman"/>
                        </a:rPr>
                        <a:t>Minimal</a:t>
                      </a: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1715">
                <a:tc>
                  <a:txBody>
                    <a:bodyPr/>
                    <a:lstStyle/>
                    <a:p>
                      <a:pPr marL="228600">
                        <a:lnSpc>
                          <a:spcPct val="100000"/>
                        </a:lnSpc>
                        <a:spcAft>
                          <a:spcPts val="0"/>
                        </a:spcAft>
                      </a:pPr>
                      <a:r>
                        <a:rPr lang="en-AU" sz="1600" dirty="0">
                          <a:latin typeface="Calibri"/>
                          <a:ea typeface="Calibri"/>
                          <a:cs typeface="Times New Roman"/>
                        </a:rPr>
                        <a:t>Sufficient notice for planned interruptions to supply, help re life-support </a:t>
                      </a: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15000"/>
                        </a:lnSpc>
                        <a:spcAft>
                          <a:spcPts val="0"/>
                        </a:spcAft>
                      </a:pPr>
                      <a:r>
                        <a:rPr lang="en-AU" sz="1600" dirty="0">
                          <a:latin typeface="Calibri"/>
                          <a:ea typeface="Calibri"/>
                          <a:cs typeface="Times New Roman"/>
                        </a:rPr>
                        <a:t>Largely</a:t>
                      </a: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15000"/>
                        </a:lnSpc>
                        <a:spcAft>
                          <a:spcPts val="0"/>
                        </a:spcAft>
                      </a:pPr>
                      <a:r>
                        <a:rPr lang="en-AU" sz="1600" dirty="0">
                          <a:latin typeface="Calibri"/>
                          <a:ea typeface="Calibri"/>
                          <a:cs typeface="Times New Roman"/>
                        </a:rPr>
                        <a:t>??</a:t>
                      </a: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1715">
                <a:tc>
                  <a:txBody>
                    <a:bodyPr/>
                    <a:lstStyle/>
                    <a:p>
                      <a:pPr marL="228600">
                        <a:lnSpc>
                          <a:spcPct val="100000"/>
                        </a:lnSpc>
                        <a:spcAft>
                          <a:spcPts val="0"/>
                        </a:spcAft>
                      </a:pPr>
                      <a:r>
                        <a:rPr lang="en-AU" sz="1600" dirty="0">
                          <a:latin typeface="Calibri"/>
                          <a:ea typeface="Calibri"/>
                          <a:cs typeface="Times New Roman"/>
                        </a:rPr>
                        <a:t>Clear info about service being purchased, with contract cooling-off period </a:t>
                      </a: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15000"/>
                        </a:lnSpc>
                        <a:spcAft>
                          <a:spcPts val="0"/>
                        </a:spcAft>
                      </a:pPr>
                      <a:r>
                        <a:rPr lang="en-AU" sz="1600" dirty="0">
                          <a:latin typeface="Calibri"/>
                          <a:ea typeface="Calibri"/>
                          <a:cs typeface="Times New Roman"/>
                        </a:rPr>
                        <a:t>Not really</a:t>
                      </a: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15000"/>
                        </a:lnSpc>
                        <a:spcAft>
                          <a:spcPts val="0"/>
                        </a:spcAft>
                      </a:pPr>
                      <a:r>
                        <a:rPr lang="en-AU" sz="1600" dirty="0">
                          <a:latin typeface="Calibri"/>
                          <a:ea typeface="Calibri"/>
                          <a:cs typeface="Times New Roman"/>
                        </a:rPr>
                        <a:t>??</a:t>
                      </a: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5445">
                <a:tc>
                  <a:txBody>
                    <a:bodyPr/>
                    <a:lstStyle/>
                    <a:p>
                      <a:pPr marL="228600">
                        <a:lnSpc>
                          <a:spcPct val="100000"/>
                        </a:lnSpc>
                        <a:spcAft>
                          <a:spcPts val="0"/>
                        </a:spcAft>
                      </a:pPr>
                      <a:r>
                        <a:rPr lang="en-AU" sz="1600" dirty="0">
                          <a:latin typeface="Calibri"/>
                          <a:ea typeface="Calibri"/>
                          <a:cs typeface="Times New Roman"/>
                        </a:rPr>
                        <a:t>Basis of all charges is clear and subject to regulatory oversight</a:t>
                      </a: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15000"/>
                        </a:lnSpc>
                        <a:spcAft>
                          <a:spcPts val="0"/>
                        </a:spcAft>
                      </a:pPr>
                      <a:r>
                        <a:rPr lang="en-AU" sz="1600" dirty="0">
                          <a:latin typeface="Calibri"/>
                          <a:ea typeface="Calibri"/>
                          <a:cs typeface="Times New Roman"/>
                        </a:rPr>
                        <a:t>??</a:t>
                      </a: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15000"/>
                        </a:lnSpc>
                        <a:spcAft>
                          <a:spcPts val="0"/>
                        </a:spcAft>
                      </a:pPr>
                      <a:r>
                        <a:rPr lang="en-AU" sz="1600" dirty="0">
                          <a:latin typeface="Calibri"/>
                          <a:ea typeface="Calibri"/>
                          <a:cs typeface="Times New Roman"/>
                        </a:rPr>
                        <a:t>No</a:t>
                      </a: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5445">
                <a:tc>
                  <a:txBody>
                    <a:bodyPr/>
                    <a:lstStyle/>
                    <a:p>
                      <a:pPr marL="228600">
                        <a:lnSpc>
                          <a:spcPct val="100000"/>
                        </a:lnSpc>
                        <a:spcAft>
                          <a:spcPts val="0"/>
                        </a:spcAft>
                      </a:pPr>
                      <a:r>
                        <a:rPr lang="en-AU" sz="1600" dirty="0">
                          <a:latin typeface="Calibri"/>
                          <a:ea typeface="Calibri"/>
                          <a:cs typeface="Times New Roman"/>
                        </a:rPr>
                        <a:t>Access to historical billing data</a:t>
                      </a: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15000"/>
                        </a:lnSpc>
                        <a:spcAft>
                          <a:spcPts val="0"/>
                        </a:spcAft>
                      </a:pPr>
                      <a:r>
                        <a:rPr lang="en-AU" sz="1600" dirty="0">
                          <a:latin typeface="Calibri"/>
                          <a:ea typeface="Calibri"/>
                          <a:cs typeface="Times New Roman"/>
                        </a:rPr>
                        <a:t>??</a:t>
                      </a: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15000"/>
                        </a:lnSpc>
                        <a:spcAft>
                          <a:spcPts val="0"/>
                        </a:spcAft>
                      </a:pPr>
                      <a:r>
                        <a:rPr lang="en-AU" sz="1600" dirty="0">
                          <a:latin typeface="Calibri"/>
                          <a:ea typeface="Calibri"/>
                          <a:cs typeface="Times New Roman"/>
                        </a:rPr>
                        <a:t>No</a:t>
                      </a: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5445">
                <a:tc>
                  <a:txBody>
                    <a:bodyPr/>
                    <a:lstStyle/>
                    <a:p>
                      <a:pPr marL="228600">
                        <a:lnSpc>
                          <a:spcPct val="100000"/>
                        </a:lnSpc>
                        <a:spcAft>
                          <a:spcPts val="0"/>
                        </a:spcAft>
                      </a:pPr>
                      <a:r>
                        <a:rPr lang="en-AU" sz="1600" dirty="0">
                          <a:latin typeface="Calibri"/>
                          <a:ea typeface="Calibri"/>
                          <a:cs typeface="Times New Roman"/>
                        </a:rPr>
                        <a:t>Access to discounts on their energy costs if concession-eligible</a:t>
                      </a: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15000"/>
                        </a:lnSpc>
                        <a:spcAft>
                          <a:spcPts val="0"/>
                        </a:spcAft>
                      </a:pPr>
                      <a:r>
                        <a:rPr lang="en-AU" sz="1600" dirty="0">
                          <a:latin typeface="Calibri"/>
                          <a:ea typeface="Calibri"/>
                          <a:cs typeface="Times New Roman"/>
                        </a:rPr>
                        <a:t>To</a:t>
                      </a:r>
                      <a:r>
                        <a:rPr lang="en-AU" sz="1600" baseline="0" dirty="0">
                          <a:latin typeface="Calibri"/>
                          <a:ea typeface="Calibri"/>
                          <a:cs typeface="Times New Roman"/>
                        </a:rPr>
                        <a:t> a point</a:t>
                      </a:r>
                      <a:endParaRPr lang="en-AU" sz="1600" dirty="0">
                        <a:latin typeface="Calibri"/>
                        <a:ea typeface="Calibri"/>
                        <a:cs typeface="Times New Roman"/>
                      </a:endParaRP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15000"/>
                        </a:lnSpc>
                        <a:spcAft>
                          <a:spcPts val="0"/>
                        </a:spcAft>
                      </a:pPr>
                      <a:r>
                        <a:rPr lang="en-AU" sz="1600" dirty="0">
                          <a:latin typeface="Calibri"/>
                          <a:ea typeface="Calibri"/>
                          <a:cs typeface="Times New Roman"/>
                        </a:rPr>
                        <a:t>No</a:t>
                      </a: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50890">
                <a:tc>
                  <a:txBody>
                    <a:bodyPr/>
                    <a:lstStyle/>
                    <a:p>
                      <a:pPr marL="228600">
                        <a:lnSpc>
                          <a:spcPct val="100000"/>
                        </a:lnSpc>
                        <a:spcAft>
                          <a:spcPts val="0"/>
                        </a:spcAft>
                      </a:pPr>
                      <a:r>
                        <a:rPr lang="en-AU" sz="1600" dirty="0">
                          <a:latin typeface="Calibri"/>
                          <a:ea typeface="Calibri"/>
                          <a:cs typeface="Times New Roman"/>
                        </a:rPr>
                        <a:t>Support and flexibility re payment difficulties, disconnection as a last resort via a regulated process</a:t>
                      </a: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15000"/>
                        </a:lnSpc>
                        <a:spcAft>
                          <a:spcPts val="0"/>
                        </a:spcAft>
                      </a:pPr>
                      <a:r>
                        <a:rPr lang="en-AU" sz="1600" dirty="0">
                          <a:latin typeface="Calibri"/>
                          <a:ea typeface="Calibri"/>
                          <a:cs typeface="Times New Roman"/>
                        </a:rPr>
                        <a:t>To a point</a:t>
                      </a: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15000"/>
                        </a:lnSpc>
                        <a:spcAft>
                          <a:spcPts val="0"/>
                        </a:spcAft>
                      </a:pPr>
                      <a:r>
                        <a:rPr lang="en-AU" sz="1600" dirty="0">
                          <a:latin typeface="Calibri"/>
                          <a:ea typeface="Calibri"/>
                          <a:cs typeface="Times New Roman"/>
                        </a:rPr>
                        <a:t>No</a:t>
                      </a: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5445">
                <a:tc>
                  <a:txBody>
                    <a:bodyPr/>
                    <a:lstStyle/>
                    <a:p>
                      <a:pPr marL="228600">
                        <a:lnSpc>
                          <a:spcPct val="100000"/>
                        </a:lnSpc>
                        <a:spcAft>
                          <a:spcPts val="0"/>
                        </a:spcAft>
                      </a:pPr>
                      <a:r>
                        <a:rPr lang="en-AU" sz="1600" dirty="0">
                          <a:latin typeface="Calibri"/>
                          <a:ea typeface="Calibri"/>
                          <a:cs typeface="Times New Roman"/>
                        </a:rPr>
                        <a:t>Access to external dispute resolution service</a:t>
                      </a: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15000"/>
                        </a:lnSpc>
                        <a:spcAft>
                          <a:spcPts val="0"/>
                        </a:spcAft>
                      </a:pPr>
                      <a:r>
                        <a:rPr lang="en-AU" sz="1600" dirty="0">
                          <a:latin typeface="Calibri"/>
                          <a:ea typeface="Calibri"/>
                          <a:cs typeface="Times New Roman"/>
                        </a:rPr>
                        <a:t>Mostly no</a:t>
                      </a: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15000"/>
                        </a:lnSpc>
                        <a:spcAft>
                          <a:spcPts val="0"/>
                        </a:spcAft>
                      </a:pPr>
                      <a:r>
                        <a:rPr lang="en-AU" sz="1600" dirty="0">
                          <a:latin typeface="Calibri"/>
                          <a:ea typeface="Calibri"/>
                          <a:cs typeface="Times New Roman"/>
                        </a:rPr>
                        <a:t>No</a:t>
                      </a: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71715">
                <a:tc>
                  <a:txBody>
                    <a:bodyPr/>
                    <a:lstStyle/>
                    <a:p>
                      <a:pPr marL="228600">
                        <a:lnSpc>
                          <a:spcPct val="100000"/>
                        </a:lnSpc>
                        <a:spcAft>
                          <a:spcPts val="0"/>
                        </a:spcAft>
                      </a:pPr>
                      <a:r>
                        <a:rPr lang="en-AU" sz="1600" dirty="0">
                          <a:latin typeface="Calibri"/>
                          <a:ea typeface="Calibri"/>
                          <a:cs typeface="Times New Roman"/>
                        </a:rPr>
                        <a:t>Retain supply during billing disputes without paying disputed amount</a:t>
                      </a: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15000"/>
                        </a:lnSpc>
                        <a:spcAft>
                          <a:spcPts val="0"/>
                        </a:spcAft>
                      </a:pPr>
                      <a:r>
                        <a:rPr lang="en-AU" sz="1600" dirty="0">
                          <a:latin typeface="Calibri"/>
                          <a:ea typeface="Calibri"/>
                          <a:cs typeface="Times New Roman"/>
                        </a:rPr>
                        <a:t>??</a:t>
                      </a: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15000"/>
                        </a:lnSpc>
                        <a:spcAft>
                          <a:spcPts val="0"/>
                        </a:spcAft>
                      </a:pPr>
                      <a:r>
                        <a:rPr lang="en-AU" sz="1600" dirty="0">
                          <a:latin typeface="Calibri"/>
                          <a:ea typeface="Calibri"/>
                          <a:cs typeface="Times New Roman"/>
                        </a:rPr>
                        <a:t>No</a:t>
                      </a: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25445">
                <a:tc>
                  <a:txBody>
                    <a:bodyPr/>
                    <a:lstStyle/>
                    <a:p>
                      <a:pPr marL="228600">
                        <a:lnSpc>
                          <a:spcPct val="100000"/>
                        </a:lnSpc>
                        <a:spcAft>
                          <a:spcPts val="0"/>
                        </a:spcAft>
                      </a:pPr>
                      <a:r>
                        <a:rPr lang="en-AU" sz="1600" dirty="0">
                          <a:latin typeface="Calibri"/>
                          <a:ea typeface="Calibri"/>
                          <a:cs typeface="Times New Roman"/>
                        </a:rPr>
                        <a:t>Supply uninterrupted If supplier ceases trading </a:t>
                      </a: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15000"/>
                        </a:lnSpc>
                        <a:spcAft>
                          <a:spcPts val="0"/>
                        </a:spcAft>
                      </a:pPr>
                      <a:r>
                        <a:rPr lang="en-AU" sz="1600" dirty="0">
                          <a:latin typeface="Calibri"/>
                          <a:ea typeface="Calibri"/>
                          <a:cs typeface="Times New Roman"/>
                        </a:rPr>
                        <a:t>??</a:t>
                      </a: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15000"/>
                        </a:lnSpc>
                        <a:spcAft>
                          <a:spcPts val="0"/>
                        </a:spcAft>
                      </a:pPr>
                      <a:r>
                        <a:rPr lang="en-AU" sz="1600" dirty="0">
                          <a:latin typeface="Calibri"/>
                          <a:ea typeface="Calibri"/>
                          <a:cs typeface="Times New Roman"/>
                        </a:rPr>
                        <a:t>Depends</a:t>
                      </a:r>
                    </a:p>
                  </a:txBody>
                  <a:tcPr marL="62186" marR="62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324225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115" y="388839"/>
            <a:ext cx="8353168" cy="400110"/>
          </a:xfrm>
          <a:prstGeom prst="rect">
            <a:avLst/>
          </a:prstGeom>
          <a:noFill/>
        </p:spPr>
        <p:txBody>
          <a:bodyPr wrap="square" rtlCol="0">
            <a:spAutoFit/>
          </a:bodyPr>
          <a:lstStyle/>
          <a:p>
            <a:pPr fontAlgn="base"/>
            <a:r>
              <a:rPr lang="en-AU" sz="2000" b="1" dirty="0">
                <a:solidFill>
                  <a:srgbClr val="0070C0"/>
                </a:solidFill>
                <a:latin typeface="Arial" panose="020B0604020202020204" pitchFamily="34" charset="0"/>
                <a:cs typeface="Arial" panose="020B0604020202020204" pitchFamily="34" charset="0"/>
              </a:rPr>
              <a:t>OUTCOME 5 - ALL HOUSEHOLDS HAVE THE CAPACITY TO PAY</a:t>
            </a:r>
          </a:p>
        </p:txBody>
      </p:sp>
      <p:sp>
        <p:nvSpPr>
          <p:cNvPr id="4" name="Slide Number Placeholder 3"/>
          <p:cNvSpPr>
            <a:spLocks noGrp="1"/>
          </p:cNvSpPr>
          <p:nvPr>
            <p:ph type="sldNum" sz="quarter" idx="12"/>
          </p:nvPr>
        </p:nvSpPr>
        <p:spPr/>
        <p:txBody>
          <a:bodyPr/>
          <a:lstStyle/>
          <a:p>
            <a:fld id="{03E05789-976B-4150-B9E3-1E01A803BF5D}" type="slidenum">
              <a:rPr lang="en-AU" smtClean="0"/>
              <a:t>22</a:t>
            </a:fld>
            <a:endParaRPr lang="en-AU"/>
          </a:p>
        </p:txBody>
      </p:sp>
      <p:graphicFrame>
        <p:nvGraphicFramePr>
          <p:cNvPr id="7" name="Table 6"/>
          <p:cNvGraphicFramePr>
            <a:graphicFrameLocks noGrp="1"/>
          </p:cNvGraphicFramePr>
          <p:nvPr>
            <p:extLst>
              <p:ext uri="{D42A27DB-BD31-4B8C-83A1-F6EECF244321}">
                <p14:modId xmlns:p14="http://schemas.microsoft.com/office/powerpoint/2010/main" val="2422342934"/>
              </p:ext>
            </p:extLst>
          </p:nvPr>
        </p:nvGraphicFramePr>
        <p:xfrm>
          <a:off x="527538" y="1315233"/>
          <a:ext cx="7860323" cy="4687204"/>
        </p:xfrm>
        <a:graphic>
          <a:graphicData uri="http://schemas.openxmlformats.org/drawingml/2006/table">
            <a:tbl>
              <a:tblPr/>
              <a:tblGrid>
                <a:gridCol w="7860323">
                  <a:extLst>
                    <a:ext uri="{9D8B030D-6E8A-4147-A177-3AD203B41FA5}">
                      <a16:colId xmlns:a16="http://schemas.microsoft.com/office/drawing/2014/main" val="20000"/>
                    </a:ext>
                  </a:extLst>
                </a:gridCol>
              </a:tblGrid>
              <a:tr h="4687204">
                <a:tc>
                  <a:txBody>
                    <a:bodyPr/>
                    <a:lstStyle/>
                    <a:p>
                      <a:pPr marL="60960" rtl="0" fontAlgn="t">
                        <a:spcBef>
                          <a:spcPts val="0"/>
                        </a:spcBef>
                        <a:spcAft>
                          <a:spcPts val="0"/>
                        </a:spcAft>
                      </a:pPr>
                      <a:endParaRPr lang="en-AU" sz="1600" b="1" i="1" u="none" strike="noStrike" dirty="0">
                        <a:solidFill>
                          <a:srgbClr val="000000"/>
                        </a:solidFill>
                        <a:effectLst/>
                        <a:latin typeface="+mn-lt"/>
                      </a:endParaRPr>
                    </a:p>
                    <a:p>
                      <a:pPr marL="60960" rtl="0" fontAlgn="t">
                        <a:spcBef>
                          <a:spcPts val="0"/>
                        </a:spcBef>
                        <a:spcAft>
                          <a:spcPts val="0"/>
                        </a:spcAft>
                      </a:pPr>
                      <a:r>
                        <a:rPr lang="en-AU" sz="1600" b="1" i="1" u="none" strike="noStrike" dirty="0">
                          <a:solidFill>
                            <a:srgbClr val="000000"/>
                          </a:solidFill>
                          <a:effectLst/>
                          <a:latin typeface="+mn-lt"/>
                        </a:rPr>
                        <a:t>Top Priorities</a:t>
                      </a:r>
                      <a:endParaRPr lang="en-AU" sz="1600" dirty="0">
                        <a:effectLst/>
                        <a:latin typeface="+mn-lt"/>
                      </a:endParaRPr>
                    </a:p>
                    <a:p>
                      <a:pPr marL="285750" indent="-285750" rtl="0" fontAlgn="base">
                        <a:spcBef>
                          <a:spcPts val="300"/>
                        </a:spcBef>
                        <a:spcAft>
                          <a:spcPts val="0"/>
                        </a:spcAft>
                        <a:buFont typeface="Arial" panose="020B0604020202020204" pitchFamily="34" charset="0"/>
                        <a:buChar char="•"/>
                      </a:pPr>
                      <a:r>
                        <a:rPr lang="en-AU" sz="1600" b="0" i="0" u="none" strike="noStrike" dirty="0">
                          <a:solidFill>
                            <a:srgbClr val="000000"/>
                          </a:solidFill>
                          <a:effectLst/>
                          <a:latin typeface="+mn-lt"/>
                        </a:rPr>
                        <a:t>The Federal Government improves the adequacy of income payments including </a:t>
                      </a:r>
                      <a:r>
                        <a:rPr lang="en-AU" sz="1600" b="0" i="0" u="none" strike="noStrike" dirty="0" err="1">
                          <a:solidFill>
                            <a:srgbClr val="000000"/>
                          </a:solidFill>
                          <a:effectLst/>
                          <a:latin typeface="+mn-lt"/>
                        </a:rPr>
                        <a:t>Newstart</a:t>
                      </a:r>
                      <a:r>
                        <a:rPr lang="en-AU" sz="1600" b="0" i="0" u="none" strike="noStrike" dirty="0">
                          <a:solidFill>
                            <a:srgbClr val="000000"/>
                          </a:solidFill>
                          <a:effectLst/>
                          <a:latin typeface="+mn-lt"/>
                        </a:rPr>
                        <a:t> and Youth Allowance.</a:t>
                      </a:r>
                    </a:p>
                    <a:p>
                      <a:pPr marL="0" indent="0" rtl="0" fontAlgn="base">
                        <a:spcBef>
                          <a:spcPts val="300"/>
                        </a:spcBef>
                        <a:spcAft>
                          <a:spcPts val="0"/>
                        </a:spcAft>
                        <a:buFont typeface="Arial" panose="020B0604020202020204" pitchFamily="34" charset="0"/>
                        <a:buNone/>
                      </a:pPr>
                      <a:endParaRPr lang="en-AU" sz="1600" b="0" i="0" u="none" strike="noStrike" dirty="0">
                        <a:solidFill>
                          <a:srgbClr val="000000"/>
                        </a:solidFill>
                        <a:effectLst/>
                        <a:latin typeface="+mn-lt"/>
                      </a:endParaRPr>
                    </a:p>
                    <a:p>
                      <a:pPr marL="285750" indent="-285750" rtl="0" fontAlgn="base">
                        <a:spcBef>
                          <a:spcPts val="0"/>
                        </a:spcBef>
                        <a:spcAft>
                          <a:spcPts val="0"/>
                        </a:spcAft>
                        <a:buFont typeface="Arial" panose="020B0604020202020204" pitchFamily="34" charset="0"/>
                        <a:buChar char="•"/>
                      </a:pPr>
                      <a:r>
                        <a:rPr lang="en-AU" sz="1600" b="0" i="0" u="none" strike="noStrike" dirty="0">
                          <a:solidFill>
                            <a:srgbClr val="000000"/>
                          </a:solidFill>
                          <a:effectLst/>
                          <a:latin typeface="+mn-lt"/>
                        </a:rPr>
                        <a:t>Federal and state Governments jointly review concessions schemes to assess:</a:t>
                      </a:r>
                    </a:p>
                    <a:p>
                      <a:pPr marL="742950" lvl="1" indent="-285750" rtl="0" fontAlgn="base">
                        <a:spcBef>
                          <a:spcPts val="0"/>
                        </a:spcBef>
                        <a:spcAft>
                          <a:spcPts val="0"/>
                        </a:spcAft>
                        <a:buFont typeface="Arial" panose="020B0604020202020204" pitchFamily="34" charset="0"/>
                        <a:buChar char="•"/>
                      </a:pPr>
                      <a:r>
                        <a:rPr lang="en-AU" sz="1600" b="0" i="0" u="none" strike="noStrike" dirty="0">
                          <a:solidFill>
                            <a:srgbClr val="000000"/>
                          </a:solidFill>
                          <a:effectLst/>
                          <a:latin typeface="+mn-lt"/>
                        </a:rPr>
                        <a:t>Opportunities to improve and better target concessions to vulnerable households, with a preference towards more equitable percentage based system, and to harmonise their structure across jurisdictions, where substantive differences exist.</a:t>
                      </a:r>
                    </a:p>
                    <a:p>
                      <a:pPr marL="742950" lvl="1" indent="-285750" rtl="0" fontAlgn="base">
                        <a:spcBef>
                          <a:spcPts val="0"/>
                        </a:spcBef>
                        <a:spcAft>
                          <a:spcPts val="0"/>
                        </a:spcAft>
                        <a:buFont typeface="Arial" panose="020B0604020202020204" pitchFamily="34" charset="0"/>
                        <a:buChar char="•"/>
                      </a:pPr>
                      <a:r>
                        <a:rPr lang="en-AU" sz="1600" b="0" i="0" u="none" strike="noStrike" dirty="0">
                          <a:solidFill>
                            <a:srgbClr val="000000"/>
                          </a:solidFill>
                          <a:effectLst/>
                          <a:latin typeface="+mn-lt"/>
                        </a:rPr>
                        <a:t>Ways to improve emergency relief payments, to simplify application processes, and provide greater clarity for customers.</a:t>
                      </a:r>
                    </a:p>
                    <a:p>
                      <a:pPr marL="742950" lvl="1" indent="-285750" rtl="0" fontAlgn="base">
                        <a:spcBef>
                          <a:spcPts val="0"/>
                        </a:spcBef>
                        <a:spcAft>
                          <a:spcPts val="600"/>
                        </a:spcAft>
                        <a:buFont typeface="Arial" panose="020B0604020202020204" pitchFamily="34" charset="0"/>
                        <a:buChar char="•"/>
                      </a:pPr>
                      <a:r>
                        <a:rPr lang="en-AU" sz="1600" b="0" i="0" u="none" strike="noStrike" dirty="0">
                          <a:solidFill>
                            <a:srgbClr val="000000"/>
                          </a:solidFill>
                          <a:effectLst/>
                          <a:latin typeface="+mn-lt"/>
                        </a:rPr>
                        <a:t>Ways to better promote availability of concessions nationally.</a:t>
                      </a:r>
                    </a:p>
                    <a:p>
                      <a:pPr marL="457200" lvl="1" indent="0" rtl="0" fontAlgn="base">
                        <a:spcBef>
                          <a:spcPts val="0"/>
                        </a:spcBef>
                        <a:spcAft>
                          <a:spcPts val="600"/>
                        </a:spcAft>
                        <a:buFont typeface="Arial" panose="020B0604020202020204" pitchFamily="34" charset="0"/>
                        <a:buNone/>
                      </a:pPr>
                      <a:endParaRPr lang="en-AU" sz="1600" b="0" i="0" u="none" strike="noStrike" dirty="0">
                        <a:solidFill>
                          <a:srgbClr val="000000"/>
                        </a:solidFill>
                        <a:effectLst/>
                        <a:latin typeface="+mn-lt"/>
                      </a:endParaRPr>
                    </a:p>
                    <a:p>
                      <a:pPr rtl="0" fontAlgn="t">
                        <a:spcBef>
                          <a:spcPts val="0"/>
                        </a:spcBef>
                        <a:spcAft>
                          <a:spcPts val="0"/>
                        </a:spcAft>
                      </a:pPr>
                      <a:r>
                        <a:rPr lang="en-AU" sz="1600" b="1" i="1" u="none" strike="noStrike" dirty="0">
                          <a:solidFill>
                            <a:srgbClr val="000000"/>
                          </a:solidFill>
                          <a:effectLst/>
                          <a:latin typeface="+mn-lt"/>
                        </a:rPr>
                        <a:t>Other important priorities</a:t>
                      </a:r>
                      <a:endParaRPr lang="en-AU" sz="1600" dirty="0">
                        <a:effectLst/>
                        <a:latin typeface="+mn-lt"/>
                      </a:endParaRPr>
                    </a:p>
                    <a:p>
                      <a:pPr marL="285750" indent="-285750" rtl="0" fontAlgn="base">
                        <a:spcBef>
                          <a:spcPts val="0"/>
                        </a:spcBef>
                        <a:spcAft>
                          <a:spcPts val="600"/>
                        </a:spcAft>
                        <a:buFont typeface="Arial" panose="020B0604020202020204" pitchFamily="34" charset="0"/>
                        <a:buChar char="•"/>
                      </a:pPr>
                      <a:r>
                        <a:rPr lang="en-AU" sz="1600" b="0" i="0" u="none" strike="noStrike" dirty="0">
                          <a:solidFill>
                            <a:srgbClr val="000000"/>
                          </a:solidFill>
                          <a:effectLst/>
                          <a:latin typeface="+mn-lt"/>
                        </a:rPr>
                        <a:t>The Federal Government align policy, advocacy and research initiatives with corresponding housing affordability initiatives. Expand scope to include stronger integration with understanding of transport costs</a:t>
                      </a:r>
                      <a:r>
                        <a:rPr lang="en-AU" sz="1600" b="1" i="0" u="none" strike="noStrike" dirty="0">
                          <a:solidFill>
                            <a:srgbClr val="000000"/>
                          </a:solidFill>
                          <a:effectLst/>
                          <a:latin typeface="+mn-lt"/>
                        </a:rPr>
                        <a:t>.</a:t>
                      </a:r>
                      <a:endParaRPr lang="en-AU" sz="1600" b="0" i="0" u="none" strike="noStrike" dirty="0">
                        <a:solidFill>
                          <a:srgbClr val="000000"/>
                        </a:solidFill>
                        <a:effectLst/>
                        <a:latin typeface="+mn-lt"/>
                      </a:endParaRPr>
                    </a:p>
                  </a:txBody>
                  <a:tcPr marL="63500" marR="63500" marT="63500" marB="63500">
                    <a:lnL>
                      <a:noFill/>
                    </a:lnL>
                    <a:lnR>
                      <a:noFill/>
                    </a:lnR>
                    <a:lnT>
                      <a:noFill/>
                    </a:lnT>
                    <a:lnB>
                      <a:noFill/>
                    </a:lnB>
                    <a:solidFill>
                      <a:srgbClr val="CFE2F3"/>
                    </a:solidFill>
                  </a:tcPr>
                </a:tc>
                <a:extLst>
                  <a:ext uri="{0D108BD9-81ED-4DB2-BD59-A6C34878D82A}">
                    <a16:rowId xmlns:a16="http://schemas.microsoft.com/office/drawing/2014/main" val="10000"/>
                  </a:ext>
                </a:extLst>
              </a:tr>
            </a:tbl>
          </a:graphicData>
        </a:graphic>
      </p:graphicFrame>
      <p:sp>
        <p:nvSpPr>
          <p:cNvPr id="8" name="Rectangle 1"/>
          <p:cNvSpPr>
            <a:spLocks noChangeArrowheads="1"/>
          </p:cNvSpPr>
          <p:nvPr/>
        </p:nvSpPr>
        <p:spPr bwMode="auto">
          <a:xfrm>
            <a:off x="1171575" y="29670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32962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768" y="1029713"/>
            <a:ext cx="4954123" cy="5509200"/>
          </a:xfrm>
          <a:prstGeom prst="rect">
            <a:avLst/>
          </a:prstGeom>
          <a:noFill/>
        </p:spPr>
        <p:txBody>
          <a:bodyPr wrap="square" rtlCol="0">
            <a:spAutoFit/>
          </a:bodyPr>
          <a:lstStyle/>
          <a:p>
            <a:r>
              <a:rPr lang="en-AU" sz="1600" dirty="0">
                <a:ea typeface="Arial" charset="0"/>
                <a:cs typeface="Arial" charset="0"/>
              </a:rPr>
              <a:t>Ensuring all households can pay for essentials</a:t>
            </a:r>
          </a:p>
          <a:p>
            <a:pPr marL="285750" indent="-285750">
              <a:buFont typeface="Arial" panose="020B0604020202020204" pitchFamily="34" charset="0"/>
              <a:buChar char="•"/>
            </a:pPr>
            <a:r>
              <a:rPr lang="en-AU" sz="1600" dirty="0">
                <a:ea typeface="Arial" charset="0"/>
                <a:cs typeface="Arial" charset="0"/>
              </a:rPr>
              <a:t>income measures </a:t>
            </a:r>
          </a:p>
          <a:p>
            <a:pPr marL="285750" indent="-285750">
              <a:buFont typeface="Arial" panose="020B0604020202020204" pitchFamily="34" charset="0"/>
              <a:buChar char="•"/>
            </a:pPr>
            <a:r>
              <a:rPr lang="en-AU" sz="1600" dirty="0">
                <a:ea typeface="Arial" charset="0"/>
                <a:cs typeface="Arial" charset="0"/>
              </a:rPr>
              <a:t>energy-specific concessions</a:t>
            </a:r>
          </a:p>
          <a:p>
            <a:pPr marL="285750" indent="-285750">
              <a:buFont typeface="Arial" panose="020B0604020202020204" pitchFamily="34" charset="0"/>
              <a:buChar char="•"/>
            </a:pPr>
            <a:r>
              <a:rPr lang="en-AU" sz="1600" dirty="0">
                <a:ea typeface="Arial" charset="0"/>
                <a:cs typeface="Arial" charset="0"/>
              </a:rPr>
              <a:t>attention to broader context</a:t>
            </a:r>
          </a:p>
          <a:p>
            <a:pPr marL="285750" indent="-285750">
              <a:buFont typeface="Arial" panose="020B0604020202020204" pitchFamily="34" charset="0"/>
              <a:buChar char="•"/>
            </a:pPr>
            <a:endParaRPr lang="en-AU" sz="1600" dirty="0">
              <a:ea typeface="Arial" charset="0"/>
              <a:cs typeface="Arial" charset="0"/>
            </a:endParaRPr>
          </a:p>
          <a:p>
            <a:r>
              <a:rPr lang="en-AU" sz="1600" dirty="0">
                <a:ea typeface="Arial" charset="0"/>
                <a:cs typeface="Arial" charset="0"/>
              </a:rPr>
              <a:t>13.3% of population (3 million people) below poverty line </a:t>
            </a:r>
          </a:p>
          <a:p>
            <a:endParaRPr lang="en-AU" sz="1600" dirty="0">
              <a:ea typeface="Arial" charset="0"/>
              <a:cs typeface="Arial" charset="0"/>
            </a:endParaRPr>
          </a:p>
          <a:p>
            <a:r>
              <a:rPr lang="en-AU" sz="1600" dirty="0">
                <a:ea typeface="Arial" charset="0"/>
                <a:cs typeface="Arial" charset="0"/>
              </a:rPr>
              <a:t>57.3% of those in poverty are reliant on </a:t>
            </a:r>
            <a:r>
              <a:rPr lang="en-AU" sz="1600" b="1" dirty="0">
                <a:ea typeface="Arial" charset="0"/>
                <a:cs typeface="Arial" charset="0"/>
              </a:rPr>
              <a:t>income support payments</a:t>
            </a:r>
            <a:endParaRPr lang="en-AU" sz="1600" dirty="0">
              <a:ea typeface="Arial" charset="0"/>
              <a:cs typeface="Arial" charset="0"/>
            </a:endParaRPr>
          </a:p>
          <a:p>
            <a:endParaRPr lang="en-AU" sz="1600" dirty="0">
              <a:ea typeface="Arial" charset="0"/>
              <a:cs typeface="Arial" charset="0"/>
            </a:endParaRPr>
          </a:p>
          <a:p>
            <a:r>
              <a:rPr lang="en-AU" sz="1600" b="1" dirty="0">
                <a:ea typeface="Arial" charset="0"/>
                <a:cs typeface="Arial" charset="0"/>
              </a:rPr>
              <a:t>Energy concessions </a:t>
            </a:r>
            <a:r>
              <a:rPr lang="en-AU" sz="1600" dirty="0">
                <a:ea typeface="Arial" charset="0"/>
                <a:cs typeface="Arial" charset="0"/>
              </a:rPr>
              <a:t>vary across jurisdictions </a:t>
            </a:r>
          </a:p>
          <a:p>
            <a:r>
              <a:rPr lang="en-AU" sz="1600" dirty="0">
                <a:ea typeface="Arial" charset="0"/>
                <a:cs typeface="Arial" charset="0"/>
              </a:rPr>
              <a:t> - amount</a:t>
            </a:r>
          </a:p>
          <a:p>
            <a:r>
              <a:rPr lang="en-AU" sz="1600" dirty="0">
                <a:ea typeface="Arial" charset="0"/>
                <a:cs typeface="Arial" charset="0"/>
              </a:rPr>
              <a:t> - coverage</a:t>
            </a:r>
          </a:p>
          <a:p>
            <a:r>
              <a:rPr lang="en-AU" sz="1600" dirty="0">
                <a:ea typeface="Arial" charset="0"/>
                <a:cs typeface="Arial" charset="0"/>
              </a:rPr>
              <a:t> - responsiveness to price increases</a:t>
            </a:r>
          </a:p>
          <a:p>
            <a:endParaRPr lang="en-AU" sz="1600" dirty="0">
              <a:ea typeface="Arial" charset="0"/>
              <a:cs typeface="Arial" charset="0"/>
            </a:endParaRPr>
          </a:p>
          <a:p>
            <a:r>
              <a:rPr lang="en-AU" sz="1600" b="1" dirty="0">
                <a:ea typeface="Arial" charset="0"/>
                <a:cs typeface="Arial" charset="0"/>
              </a:rPr>
              <a:t>Housing</a:t>
            </a:r>
            <a:r>
              <a:rPr lang="en-AU" sz="1600" dirty="0">
                <a:ea typeface="Arial" charset="0"/>
                <a:cs typeface="Arial" charset="0"/>
              </a:rPr>
              <a:t> affects affordability of all other costs but no institutional recognition of this</a:t>
            </a:r>
          </a:p>
          <a:p>
            <a:endParaRPr lang="en-AU" sz="1600" dirty="0">
              <a:ea typeface="Arial" charset="0"/>
              <a:cs typeface="Arial" charset="0"/>
            </a:endParaRPr>
          </a:p>
          <a:p>
            <a:r>
              <a:rPr lang="en-AU" sz="1600" dirty="0">
                <a:ea typeface="Arial" charset="0"/>
                <a:cs typeface="Arial" charset="0"/>
              </a:rPr>
              <a:t>Someone needs to take responsibility</a:t>
            </a:r>
          </a:p>
          <a:p>
            <a:endParaRPr lang="en-AU" sz="1600" dirty="0">
              <a:ea typeface="Arial" charset="0"/>
              <a:cs typeface="Arial" charset="0"/>
            </a:endParaRPr>
          </a:p>
          <a:p>
            <a:endParaRPr lang="en-AU" sz="1600" dirty="0">
              <a:ea typeface="Arial" charset="0"/>
              <a:cs typeface="Arial" charset="0"/>
            </a:endParaRPr>
          </a:p>
          <a:p>
            <a:endParaRPr lang="en-AU" sz="1600" dirty="0">
              <a:ea typeface="Arial" charset="0"/>
              <a:cs typeface="Arial" charset="0"/>
            </a:endParaRPr>
          </a:p>
        </p:txBody>
      </p:sp>
      <p:sp>
        <p:nvSpPr>
          <p:cNvPr id="4" name="Slide Number Placeholder 3"/>
          <p:cNvSpPr>
            <a:spLocks noGrp="1"/>
          </p:cNvSpPr>
          <p:nvPr>
            <p:ph type="sldNum" sz="quarter" idx="12"/>
          </p:nvPr>
        </p:nvSpPr>
        <p:spPr/>
        <p:txBody>
          <a:bodyPr/>
          <a:lstStyle/>
          <a:p>
            <a:fld id="{03E05789-976B-4150-B9E3-1E01A803BF5D}" type="slidenum">
              <a:rPr lang="en-AU" smtClean="0"/>
              <a:t>23</a:t>
            </a:fld>
            <a:endParaRPr lang="en-AU"/>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5947" t="11293" r="8577" b="933"/>
          <a:stretch/>
        </p:blipFill>
        <p:spPr>
          <a:xfrm>
            <a:off x="5153891" y="1778319"/>
            <a:ext cx="3990109" cy="3092335"/>
          </a:xfrm>
          <a:prstGeom prst="rect">
            <a:avLst/>
          </a:prstGeom>
        </p:spPr>
      </p:pic>
      <p:sp>
        <p:nvSpPr>
          <p:cNvPr id="7" name="TextBox 6"/>
          <p:cNvSpPr txBox="1"/>
          <p:nvPr/>
        </p:nvSpPr>
        <p:spPr>
          <a:xfrm>
            <a:off x="281115" y="388839"/>
            <a:ext cx="8353168" cy="400110"/>
          </a:xfrm>
          <a:prstGeom prst="rect">
            <a:avLst/>
          </a:prstGeom>
          <a:noFill/>
        </p:spPr>
        <p:txBody>
          <a:bodyPr wrap="square" rtlCol="0">
            <a:spAutoFit/>
          </a:bodyPr>
          <a:lstStyle/>
          <a:p>
            <a:pPr fontAlgn="base"/>
            <a:r>
              <a:rPr lang="en-AU" sz="2000" b="1" dirty="0">
                <a:solidFill>
                  <a:srgbClr val="0070C0"/>
                </a:solidFill>
                <a:latin typeface="Arial" panose="020B0604020202020204" pitchFamily="34" charset="0"/>
                <a:cs typeface="Arial" panose="020B0604020202020204" pitchFamily="34" charset="0"/>
              </a:rPr>
              <a:t>OUTCOME 5 - ALL HOUSEHOLDS HAVE THE CAPACITY TO PAY</a:t>
            </a:r>
          </a:p>
        </p:txBody>
      </p:sp>
    </p:spTree>
    <p:extLst>
      <p:ext uri="{BB962C8B-B14F-4D97-AF65-F5344CB8AC3E}">
        <p14:creationId xmlns:p14="http://schemas.microsoft.com/office/powerpoint/2010/main" val="1486415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E05789-976B-4150-B9E3-1E01A803BF5D}" type="slidenum">
              <a:rPr lang="en-AU" smtClean="0"/>
              <a:pPr/>
              <a:t>24</a:t>
            </a:fld>
            <a:endParaRPr lang="en-AU" dirty="0"/>
          </a:p>
        </p:txBody>
      </p:sp>
      <p:sp>
        <p:nvSpPr>
          <p:cNvPr id="3" name="TextBox 2"/>
          <p:cNvSpPr txBox="1"/>
          <p:nvPr/>
        </p:nvSpPr>
        <p:spPr>
          <a:xfrm>
            <a:off x="361507" y="795550"/>
            <a:ext cx="8566361" cy="612475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AU" sz="1600" dirty="0">
                <a:cs typeface="Arial" panose="020B0604020202020204" pitchFamily="34" charset="0"/>
              </a:rPr>
              <a:t>Vulnerable Australia's </a:t>
            </a:r>
            <a:r>
              <a:rPr lang="en-AU" sz="1600" dirty="0"/>
              <a:t>will be the first and hardest hit by the impacts of a changing climate and have the least capacity to cope, adapt and recover, </a:t>
            </a:r>
            <a:endParaRPr lang="en-AU" sz="1600" dirty="0">
              <a:cs typeface="Arial" panose="020B0604020202020204" pitchFamily="34" charset="0"/>
            </a:endParaRPr>
          </a:p>
          <a:p>
            <a:pPr marL="285750" indent="-285750">
              <a:lnSpc>
                <a:spcPct val="150000"/>
              </a:lnSpc>
              <a:buFont typeface="Arial" panose="020B0604020202020204" pitchFamily="34" charset="0"/>
              <a:buChar char="•"/>
            </a:pPr>
            <a:r>
              <a:rPr lang="en-AU" sz="1600" dirty="0">
                <a:cs typeface="Arial" panose="020B0604020202020204" pitchFamily="34" charset="0"/>
              </a:rPr>
              <a:t>Pursue 1.5 degrees</a:t>
            </a:r>
          </a:p>
          <a:p>
            <a:pPr marL="285750" indent="-285750">
              <a:lnSpc>
                <a:spcPct val="150000"/>
              </a:lnSpc>
              <a:buFont typeface="Arial" panose="020B0604020202020204" pitchFamily="34" charset="0"/>
              <a:buChar char="•"/>
            </a:pPr>
            <a:r>
              <a:rPr lang="en-AU" sz="1600" dirty="0">
                <a:cs typeface="Arial" panose="020B0604020202020204" pitchFamily="34" charset="0"/>
              </a:rPr>
              <a:t>Australia’s targets must align with Paris Agreement – research suggests net zero by 2050</a:t>
            </a:r>
          </a:p>
          <a:p>
            <a:pPr marL="285750" indent="-285750">
              <a:lnSpc>
                <a:spcPct val="150000"/>
              </a:lnSpc>
              <a:buFont typeface="Arial" panose="020B0604020202020204" pitchFamily="34" charset="0"/>
              <a:buChar char="•"/>
            </a:pPr>
            <a:r>
              <a:rPr lang="en-AU" sz="1600" dirty="0">
                <a:cs typeface="Arial" panose="020B0604020202020204" pitchFamily="34" charset="0"/>
              </a:rPr>
              <a:t>Its policies more than Target that impacts on costs</a:t>
            </a:r>
          </a:p>
          <a:p>
            <a:pPr marL="285750" indent="-285750">
              <a:lnSpc>
                <a:spcPct val="150000"/>
              </a:lnSpc>
              <a:buFont typeface="Arial" panose="020B0604020202020204" pitchFamily="34" charset="0"/>
              <a:buChar char="•"/>
            </a:pPr>
            <a:r>
              <a:rPr lang="en-AU" sz="1600" dirty="0">
                <a:cs typeface="Arial" panose="020B0604020202020204" pitchFamily="34" charset="0"/>
              </a:rPr>
              <a:t>All industries/economy grow under ambitious targets</a:t>
            </a:r>
          </a:p>
          <a:p>
            <a:pPr marL="285750" indent="-285750">
              <a:lnSpc>
                <a:spcPct val="150000"/>
              </a:lnSpc>
              <a:buFont typeface="Arial" panose="020B0604020202020204" pitchFamily="34" charset="0"/>
              <a:buChar char="•"/>
            </a:pPr>
            <a:r>
              <a:rPr lang="en-AU" sz="1600" dirty="0">
                <a:cs typeface="Arial" panose="020B0604020202020204" pitchFamily="34" charset="0"/>
              </a:rPr>
              <a:t>Delay and inaction costs more</a:t>
            </a:r>
          </a:p>
          <a:p>
            <a:pPr marL="285750" indent="-285750">
              <a:lnSpc>
                <a:spcPct val="150000"/>
              </a:lnSpc>
              <a:buFont typeface="Arial" panose="020B0604020202020204" pitchFamily="34" charset="0"/>
              <a:buChar char="•"/>
            </a:pPr>
            <a:r>
              <a:rPr lang="en-AU" sz="1600" dirty="0">
                <a:cs typeface="Arial" panose="020B0604020202020204" pitchFamily="34" charset="0"/>
              </a:rPr>
              <a:t>Setting a credible ling-term target will:</a:t>
            </a:r>
          </a:p>
          <a:p>
            <a:pPr marL="742950" lvl="1" indent="-285750">
              <a:buFont typeface="Arial" panose="020B0604020202020204" pitchFamily="34" charset="0"/>
              <a:buChar char="•"/>
            </a:pPr>
            <a:r>
              <a:rPr lang="en-AU" sz="1600" dirty="0">
                <a:cs typeface="Arial" panose="020B0604020202020204" pitchFamily="34" charset="0"/>
              </a:rPr>
              <a:t>Ensure acting in line with Paris Agreement</a:t>
            </a:r>
          </a:p>
          <a:p>
            <a:pPr marL="742950" lvl="1" indent="-285750">
              <a:buFont typeface="Arial" panose="020B0604020202020204" pitchFamily="34" charset="0"/>
              <a:buChar char="•"/>
            </a:pPr>
            <a:r>
              <a:rPr lang="en-AU" sz="1600" dirty="0">
                <a:cs typeface="Arial" panose="020B0604020202020204" pitchFamily="34" charset="0"/>
              </a:rPr>
              <a:t>Guidance to policy makers and regulators</a:t>
            </a:r>
          </a:p>
          <a:p>
            <a:pPr marL="742950" lvl="1" indent="-285750">
              <a:buFont typeface="Arial" panose="020B0604020202020204" pitchFamily="34" charset="0"/>
              <a:buChar char="•"/>
            </a:pPr>
            <a:r>
              <a:rPr lang="en-AU" sz="1600" dirty="0">
                <a:cs typeface="Arial" panose="020B0604020202020204" pitchFamily="34" charset="0"/>
              </a:rPr>
              <a:t>Send investment signals</a:t>
            </a:r>
          </a:p>
          <a:p>
            <a:pPr marL="742950" lvl="1" indent="-285750">
              <a:buFont typeface="Arial" panose="020B0604020202020204" pitchFamily="34" charset="0"/>
              <a:buChar char="•"/>
            </a:pPr>
            <a:r>
              <a:rPr lang="en-AU" sz="1600" dirty="0">
                <a:cs typeface="Arial" panose="020B0604020202020204" pitchFamily="34" charset="0"/>
              </a:rPr>
              <a:t>Community certainty and confidence</a:t>
            </a:r>
          </a:p>
          <a:p>
            <a:pPr marL="285750" indent="-285750">
              <a:lnSpc>
                <a:spcPct val="150000"/>
              </a:lnSpc>
              <a:buFont typeface="Arial" panose="020B0604020202020204" pitchFamily="34" charset="0"/>
              <a:buChar char="•"/>
            </a:pPr>
            <a:r>
              <a:rPr lang="en-AU" sz="1600" dirty="0">
                <a:cs typeface="Arial" panose="020B0604020202020204" pitchFamily="34" charset="0"/>
              </a:rPr>
              <a:t>Greater focus on Climate Resilience – </a:t>
            </a:r>
          </a:p>
          <a:p>
            <a:pPr marL="742950" lvl="1" indent="-285750">
              <a:buFont typeface="Arial" panose="020B0604020202020204" pitchFamily="34" charset="0"/>
              <a:buChar char="•"/>
            </a:pPr>
            <a:r>
              <a:rPr lang="en-AU" sz="1600" dirty="0"/>
              <a:t>To support people affected by poverty and disadvantage </a:t>
            </a:r>
          </a:p>
          <a:p>
            <a:pPr marL="742950" lvl="1" indent="-285750">
              <a:buFont typeface="Arial" panose="020B0604020202020204" pitchFamily="34" charset="0"/>
              <a:buChar char="•"/>
            </a:pPr>
            <a:r>
              <a:rPr lang="en-AU" sz="1600" dirty="0"/>
              <a:t>To support Community Services Organisation who play a significant role in supporting vulnerable people during extreme weather events.</a:t>
            </a:r>
          </a:p>
          <a:p>
            <a:endParaRPr lang="en-AU" sz="1600" dirty="0">
              <a:cs typeface="Arial" panose="020B0604020202020204" pitchFamily="34" charset="0"/>
            </a:endParaRPr>
          </a:p>
          <a:p>
            <a:endParaRPr lang="en-AU" sz="1600" dirty="0">
              <a:cs typeface="Arial" panose="020B0604020202020204" pitchFamily="34" charset="0"/>
            </a:endParaRPr>
          </a:p>
          <a:p>
            <a:endParaRPr lang="en-AU" sz="1600" dirty="0">
              <a:cs typeface="Arial" panose="020B0604020202020204" pitchFamily="34" charset="0"/>
            </a:endParaRPr>
          </a:p>
          <a:p>
            <a:endParaRPr lang="en-AU" sz="1600" dirty="0">
              <a:cs typeface="Arial" panose="020B0604020202020204" pitchFamily="34" charset="0"/>
            </a:endParaRPr>
          </a:p>
        </p:txBody>
      </p:sp>
      <p:sp>
        <p:nvSpPr>
          <p:cNvPr id="4" name="TextBox 3"/>
          <p:cNvSpPr txBox="1"/>
          <p:nvPr/>
        </p:nvSpPr>
        <p:spPr>
          <a:xfrm>
            <a:off x="162182" y="200695"/>
            <a:ext cx="8353168" cy="400110"/>
          </a:xfrm>
          <a:prstGeom prst="rect">
            <a:avLst/>
          </a:prstGeom>
          <a:noFill/>
        </p:spPr>
        <p:txBody>
          <a:bodyPr wrap="square" rtlCol="0">
            <a:spAutoFit/>
          </a:bodyPr>
          <a:lstStyle/>
          <a:p>
            <a:pPr algn="ctr"/>
            <a:r>
              <a:rPr lang="en-AU" sz="2000" b="1" dirty="0">
                <a:solidFill>
                  <a:srgbClr val="0070C0"/>
                </a:solidFill>
                <a:latin typeface="Arial" panose="020B0604020202020204" pitchFamily="34" charset="0"/>
                <a:cs typeface="Arial" panose="020B0604020202020204" pitchFamily="34" charset="0"/>
              </a:rPr>
              <a:t>Emissions Reductions Targets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2856" y="2573105"/>
            <a:ext cx="3405012" cy="2005692"/>
          </a:xfrm>
          <a:prstGeom prst="rect">
            <a:avLst/>
          </a:prstGeom>
        </p:spPr>
      </p:pic>
      <p:sp>
        <p:nvSpPr>
          <p:cNvPr id="6" name="TextBox 5"/>
          <p:cNvSpPr txBox="1"/>
          <p:nvPr/>
        </p:nvSpPr>
        <p:spPr>
          <a:xfrm>
            <a:off x="0" y="5996974"/>
            <a:ext cx="9144000" cy="923330"/>
          </a:xfrm>
          <a:prstGeom prst="rect">
            <a:avLst/>
          </a:prstGeom>
          <a:solidFill>
            <a:schemeClr val="tx1"/>
          </a:solidFill>
        </p:spPr>
        <p:txBody>
          <a:bodyPr wrap="square" rtlCol="0">
            <a:spAutoFit/>
          </a:bodyPr>
          <a:lstStyle/>
          <a:p>
            <a:endParaRPr lang="en-AU" dirty="0"/>
          </a:p>
          <a:p>
            <a:endParaRPr lang="en-AU" dirty="0"/>
          </a:p>
          <a:p>
            <a:endParaRPr lang="en-AU" dirty="0"/>
          </a:p>
        </p:txBody>
      </p:sp>
    </p:spTree>
    <p:extLst>
      <p:ext uri="{BB962C8B-B14F-4D97-AF65-F5344CB8AC3E}">
        <p14:creationId xmlns:p14="http://schemas.microsoft.com/office/powerpoint/2010/main" val="844449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5074" y="1124607"/>
            <a:ext cx="7987862" cy="3693319"/>
          </a:xfrm>
          <a:prstGeom prst="rect">
            <a:avLst/>
          </a:prstGeom>
        </p:spPr>
        <p:txBody>
          <a:bodyPr wrap="square">
            <a:spAutoFit/>
          </a:bodyPr>
          <a:lstStyle/>
          <a:p>
            <a:pPr algn="ctr"/>
            <a:endParaRPr lang="en-AU" b="1" i="1" dirty="0">
              <a:solidFill>
                <a:schemeClr val="accent2"/>
              </a:solidFill>
              <a:latin typeface="Arial" panose="020B0604020202020204" pitchFamily="34" charset="0"/>
              <a:cs typeface="Arial" panose="020B0604020202020204" pitchFamily="34" charset="0"/>
            </a:endParaRPr>
          </a:p>
          <a:p>
            <a:pPr algn="ctr"/>
            <a:r>
              <a:rPr lang="en-AU" b="1" dirty="0">
                <a:solidFill>
                  <a:schemeClr val="accent2"/>
                </a:solidFill>
                <a:latin typeface="Arial" panose="020B0604020202020204" pitchFamily="34" charset="0"/>
                <a:cs typeface="Arial" panose="020B0604020202020204" pitchFamily="34" charset="0"/>
              </a:rPr>
              <a:t>THANK YOU!</a:t>
            </a:r>
          </a:p>
          <a:p>
            <a:pPr algn="ctr"/>
            <a:endParaRPr lang="en-AU" b="1" i="1" dirty="0">
              <a:solidFill>
                <a:schemeClr val="accent2"/>
              </a:solidFill>
              <a:latin typeface="Arial" panose="020B0604020202020204" pitchFamily="34" charset="0"/>
              <a:cs typeface="Arial" panose="020B0604020202020204" pitchFamily="34" charset="0"/>
            </a:endParaRPr>
          </a:p>
          <a:p>
            <a:pPr algn="ctr"/>
            <a:r>
              <a:rPr lang="en-AU" dirty="0">
                <a:latin typeface="Arial" panose="020B0604020202020204" pitchFamily="34" charset="0"/>
                <a:cs typeface="Arial" panose="020B0604020202020204" pitchFamily="34" charset="0"/>
              </a:rPr>
              <a:t>Contact us:</a:t>
            </a:r>
          </a:p>
          <a:p>
            <a:pPr algn="ctr"/>
            <a:endParaRPr lang="en-AU" dirty="0">
              <a:latin typeface="Arial" panose="020B0604020202020204" pitchFamily="34" charset="0"/>
              <a:cs typeface="Arial" panose="020B0604020202020204" pitchFamily="34" charset="0"/>
            </a:endParaRPr>
          </a:p>
          <a:p>
            <a:pPr algn="ctr"/>
            <a:r>
              <a:rPr lang="en-AU" dirty="0">
                <a:latin typeface="Arial" panose="020B0604020202020204" pitchFamily="34" charset="0"/>
                <a:cs typeface="Arial" panose="020B0604020202020204" pitchFamily="34" charset="0"/>
              </a:rPr>
              <a:t>Kellie Caught, ACOSS </a:t>
            </a:r>
          </a:p>
          <a:p>
            <a:pPr algn="ctr"/>
            <a:r>
              <a:rPr lang="en-AU" dirty="0">
                <a:latin typeface="Arial" panose="020B0604020202020204" pitchFamily="34" charset="0"/>
                <a:cs typeface="Arial" panose="020B0604020202020204" pitchFamily="34" charset="0"/>
              </a:rPr>
              <a:t>M: 0406 383 277, E: kellie@acoss.org.au </a:t>
            </a:r>
          </a:p>
          <a:p>
            <a:pPr algn="ctr"/>
            <a:endParaRPr lang="en-AU" dirty="0">
              <a:latin typeface="Arial" panose="020B0604020202020204" pitchFamily="34" charset="0"/>
              <a:cs typeface="Arial" panose="020B0604020202020204" pitchFamily="34" charset="0"/>
            </a:endParaRPr>
          </a:p>
          <a:p>
            <a:pPr algn="ctr"/>
            <a:r>
              <a:rPr lang="en-AU" dirty="0">
                <a:latin typeface="Arial" panose="020B0604020202020204" pitchFamily="34" charset="0"/>
                <a:cs typeface="Arial" panose="020B0604020202020204" pitchFamily="34" charset="0"/>
              </a:rPr>
              <a:t>Olivia Kember, The Climate Institute </a:t>
            </a:r>
          </a:p>
          <a:p>
            <a:pPr algn="ctr"/>
            <a:r>
              <a:rPr lang="en-AU" dirty="0">
                <a:latin typeface="Arial" panose="020B0604020202020204" pitchFamily="34" charset="0"/>
                <a:cs typeface="Arial" panose="020B0604020202020204" pitchFamily="34" charset="0"/>
              </a:rPr>
              <a:t>M: 0431 615 522, E: okember@climateinstitute.org.au</a:t>
            </a:r>
          </a:p>
          <a:p>
            <a:pPr algn="ctr"/>
            <a:endParaRPr lang="en-AU" dirty="0">
              <a:latin typeface="Arial" panose="020B0604020202020204" pitchFamily="34" charset="0"/>
              <a:cs typeface="Arial" panose="020B0604020202020204" pitchFamily="34" charset="0"/>
            </a:endParaRPr>
          </a:p>
          <a:p>
            <a:pPr algn="ctr"/>
            <a:r>
              <a:rPr lang="en-AU" dirty="0">
                <a:latin typeface="Arial" panose="020B0604020202020204" pitchFamily="34" charset="0"/>
                <a:cs typeface="Arial" panose="020B0604020202020204" pitchFamily="34" charset="0"/>
              </a:rPr>
              <a:t>Damian Sullivan, Brotherhood of St Laurence </a:t>
            </a:r>
          </a:p>
          <a:p>
            <a:pPr algn="ctr"/>
            <a:r>
              <a:rPr lang="en-AU" dirty="0">
                <a:latin typeface="Arial" panose="020B0604020202020204" pitchFamily="34" charset="0"/>
                <a:cs typeface="Arial" panose="020B0604020202020204" pitchFamily="34" charset="0"/>
              </a:rPr>
              <a:t>M: 0405 141 735, E: dsullivan@bsl.org.au</a:t>
            </a:r>
            <a:endParaRPr lang="en-AU" b="1" i="1" dirty="0">
              <a:solidFill>
                <a:schemeClr val="accent2"/>
              </a:solidFill>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03E05789-976B-4150-B9E3-1E01A803BF5D}" type="slidenum">
              <a:rPr lang="en-AU" smtClean="0"/>
              <a:t>25</a:t>
            </a:fld>
            <a:endParaRPr lang="en-AU"/>
          </a:p>
        </p:txBody>
      </p:sp>
    </p:spTree>
    <p:extLst>
      <p:ext uri="{BB962C8B-B14F-4D97-AF65-F5344CB8AC3E}">
        <p14:creationId xmlns:p14="http://schemas.microsoft.com/office/powerpoint/2010/main" val="3261834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492" y="251769"/>
            <a:ext cx="8353168" cy="400110"/>
          </a:xfrm>
          <a:prstGeom prst="rect">
            <a:avLst/>
          </a:prstGeom>
          <a:noFill/>
        </p:spPr>
        <p:txBody>
          <a:bodyPr wrap="square" rtlCol="0">
            <a:spAutoFit/>
          </a:bodyPr>
          <a:lstStyle/>
          <a:p>
            <a:pPr algn="ctr"/>
            <a:r>
              <a:rPr lang="en-AU" sz="2000" b="1" dirty="0">
                <a:solidFill>
                  <a:srgbClr val="0070C0"/>
                </a:solidFill>
                <a:latin typeface="Arial" panose="020B0604020202020204" pitchFamily="34" charset="0"/>
                <a:cs typeface="Arial" panose="020B0604020202020204" pitchFamily="34" charset="0"/>
              </a:rPr>
              <a:t>EMPOWERING HOUSEHOLDS PROJECT</a:t>
            </a:r>
          </a:p>
        </p:txBody>
      </p:sp>
      <p:sp>
        <p:nvSpPr>
          <p:cNvPr id="3" name="TextBox 2"/>
          <p:cNvSpPr txBox="1"/>
          <p:nvPr/>
        </p:nvSpPr>
        <p:spPr>
          <a:xfrm>
            <a:off x="259492" y="793491"/>
            <a:ext cx="7582930" cy="5909310"/>
          </a:xfrm>
          <a:prstGeom prst="rect">
            <a:avLst/>
          </a:prstGeom>
          <a:noFill/>
        </p:spPr>
        <p:txBody>
          <a:bodyPr wrap="square" rtlCol="0">
            <a:spAutoFit/>
          </a:bodyPr>
          <a:lstStyle/>
          <a:p>
            <a:r>
              <a:rPr lang="en-AU" b="1" dirty="0">
                <a:solidFill>
                  <a:schemeClr val="accent2"/>
                </a:solidFill>
                <a:cs typeface="Arial" panose="020B0604020202020204" pitchFamily="34" charset="0"/>
              </a:rPr>
              <a:t>Purpose</a:t>
            </a:r>
            <a:endParaRPr lang="en-AU" dirty="0">
              <a:solidFill>
                <a:schemeClr val="accent2"/>
              </a:solidFill>
              <a:cs typeface="Arial" panose="020B0604020202020204" pitchFamily="34" charset="0"/>
            </a:endParaRPr>
          </a:p>
          <a:p>
            <a:pPr marL="214313" indent="-214313">
              <a:buFont typeface="Arial" panose="020B0604020202020204" pitchFamily="34" charset="0"/>
              <a:buChar char="•"/>
            </a:pPr>
            <a:r>
              <a:rPr lang="en-AU" dirty="0">
                <a:cs typeface="Arial" panose="020B0604020202020204" pitchFamily="34" charset="0"/>
              </a:rPr>
              <a:t>Transition to lower emissions electricity is inevitable; achieving zero emissions is essential (Paris Agreement objectives).</a:t>
            </a:r>
          </a:p>
          <a:p>
            <a:pPr marL="214313" indent="-214313">
              <a:buFont typeface="Arial" panose="020B0604020202020204" pitchFamily="34" charset="0"/>
              <a:buChar char="•"/>
            </a:pPr>
            <a:endParaRPr lang="en-AU" dirty="0">
              <a:cs typeface="Arial" panose="020B0604020202020204" pitchFamily="34" charset="0"/>
            </a:endParaRPr>
          </a:p>
          <a:p>
            <a:pPr marL="214313" indent="-214313">
              <a:buFont typeface="Arial" panose="020B0604020202020204" pitchFamily="34" charset="0"/>
              <a:buChar char="•"/>
            </a:pPr>
            <a:r>
              <a:rPr lang="en-AU" dirty="0">
                <a:cs typeface="Arial" panose="020B0604020202020204" pitchFamily="34" charset="0"/>
              </a:rPr>
              <a:t>This transition needs to ensure the challenges facing low income and disadvantage households are addressed. </a:t>
            </a:r>
            <a:r>
              <a:rPr lang="en-AU" b="1" dirty="0">
                <a:cs typeface="Arial" panose="020B0604020202020204" pitchFamily="34" charset="0"/>
              </a:rPr>
              <a:t>The transition needs to be inclusive and equitable.</a:t>
            </a:r>
          </a:p>
          <a:p>
            <a:pPr marL="214313" indent="-214313">
              <a:buFont typeface="Arial" panose="020B0604020202020204" pitchFamily="34" charset="0"/>
              <a:buChar char="•"/>
            </a:pPr>
            <a:endParaRPr lang="en-AU" b="1" dirty="0">
              <a:cs typeface="Arial" panose="020B0604020202020204" pitchFamily="34" charset="0"/>
            </a:endParaRPr>
          </a:p>
          <a:p>
            <a:r>
              <a:rPr lang="en-AU" b="1" dirty="0">
                <a:solidFill>
                  <a:schemeClr val="accent2"/>
                </a:solidFill>
                <a:cs typeface="Arial" panose="020B0604020202020204" pitchFamily="34" charset="0"/>
              </a:rPr>
              <a:t>Method</a:t>
            </a:r>
            <a:endParaRPr lang="en-AU" dirty="0">
              <a:cs typeface="Arial" panose="020B0604020202020204" pitchFamily="34" charset="0"/>
            </a:endParaRPr>
          </a:p>
          <a:p>
            <a:pPr marL="214313" indent="-214313">
              <a:buFont typeface="Arial" panose="020B0604020202020204" pitchFamily="34" charset="0"/>
              <a:buChar char="•"/>
            </a:pPr>
            <a:r>
              <a:rPr lang="en-AU" dirty="0">
                <a:cs typeface="Arial" panose="020B0604020202020204" pitchFamily="34" charset="0"/>
              </a:rPr>
              <a:t>Commissioned research – Framework 5 outcomes climate, energy and social policy</a:t>
            </a:r>
          </a:p>
          <a:p>
            <a:pPr marL="214313" indent="-214313">
              <a:buFont typeface="Arial" panose="020B0604020202020204" pitchFamily="34" charset="0"/>
              <a:buChar char="•"/>
            </a:pPr>
            <a:r>
              <a:rPr lang="en-AU" dirty="0">
                <a:cs typeface="Arial" panose="020B0604020202020204" pitchFamily="34" charset="0"/>
              </a:rPr>
              <a:t>National Consultations – community, environment and other key stakeholders. Reference Group, ACOSS Policy Network, 120+</a:t>
            </a:r>
          </a:p>
          <a:p>
            <a:endParaRPr lang="en-AU" dirty="0">
              <a:cs typeface="Arial" panose="020B0604020202020204" pitchFamily="34" charset="0"/>
            </a:endParaRPr>
          </a:p>
          <a:p>
            <a:r>
              <a:rPr lang="en-AU" b="1" dirty="0">
                <a:solidFill>
                  <a:schemeClr val="accent2"/>
                </a:solidFill>
                <a:cs typeface="Arial" panose="020B0604020202020204" pitchFamily="34" charset="0"/>
              </a:rPr>
              <a:t>Results</a:t>
            </a:r>
          </a:p>
          <a:p>
            <a:pPr marL="214313" indent="-214313">
              <a:buFont typeface="Arial" panose="020B0604020202020204" pitchFamily="34" charset="0"/>
              <a:buChar char="•"/>
            </a:pPr>
            <a:r>
              <a:rPr lang="en-AU" dirty="0">
                <a:cs typeface="Arial" panose="020B0604020202020204" pitchFamily="34" charset="0"/>
              </a:rPr>
              <a:t>Identified priorities for critical areas of reform and to consider further policy development</a:t>
            </a:r>
          </a:p>
          <a:p>
            <a:pPr marL="214313" indent="-214313">
              <a:buFont typeface="Arial" panose="020B0604020202020204" pitchFamily="34" charset="0"/>
              <a:buChar char="•"/>
            </a:pPr>
            <a:endParaRPr lang="en-AU" dirty="0">
              <a:cs typeface="Arial" panose="020B0604020202020204" pitchFamily="34" charset="0"/>
            </a:endParaRPr>
          </a:p>
          <a:p>
            <a:endParaRPr lang="en-AU" dirty="0">
              <a:cs typeface="Arial" panose="020B0604020202020204" pitchFamily="34" charset="0"/>
            </a:endParaRPr>
          </a:p>
          <a:p>
            <a:pPr marL="214313" indent="-214313">
              <a:buFont typeface="Arial" panose="020B0604020202020204" pitchFamily="34" charset="0"/>
              <a:buChar char="•"/>
            </a:pPr>
            <a:endParaRPr lang="en-AU" dirty="0">
              <a:cs typeface="Arial" panose="020B0604020202020204" pitchFamily="34" charset="0"/>
            </a:endParaRPr>
          </a:p>
          <a:p>
            <a:pPr lvl="1"/>
            <a:endParaRPr lang="en-AU"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03E05789-976B-4150-B9E3-1E01A803BF5D}" type="slidenum">
              <a:rPr lang="en-AU" smtClean="0"/>
              <a:t>3</a:t>
            </a:fld>
            <a:endParaRPr lang="en-AU"/>
          </a:p>
        </p:txBody>
      </p:sp>
    </p:spTree>
    <p:extLst>
      <p:ext uri="{BB962C8B-B14F-4D97-AF65-F5344CB8AC3E}">
        <p14:creationId xmlns:p14="http://schemas.microsoft.com/office/powerpoint/2010/main" val="3165318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768" y="329145"/>
            <a:ext cx="8353168" cy="400110"/>
          </a:xfrm>
          <a:prstGeom prst="rect">
            <a:avLst/>
          </a:prstGeom>
          <a:noFill/>
        </p:spPr>
        <p:txBody>
          <a:bodyPr wrap="square" rtlCol="0">
            <a:spAutoFit/>
          </a:bodyPr>
          <a:lstStyle/>
          <a:p>
            <a:pPr algn="ctr"/>
            <a:r>
              <a:rPr lang="en-AU" sz="2000" b="1" dirty="0">
                <a:solidFill>
                  <a:srgbClr val="0070C0"/>
                </a:solidFill>
                <a:latin typeface="Arial" panose="020B0604020202020204" pitchFamily="34" charset="0"/>
                <a:cs typeface="Arial" panose="020B0604020202020204" pitchFamily="34" charset="0"/>
              </a:rPr>
              <a:t>ENERGY TRILEMA</a:t>
            </a:r>
          </a:p>
        </p:txBody>
      </p:sp>
      <p:sp>
        <p:nvSpPr>
          <p:cNvPr id="3" name="Slide Number Placeholder 2"/>
          <p:cNvSpPr>
            <a:spLocks noGrp="1"/>
          </p:cNvSpPr>
          <p:nvPr>
            <p:ph type="sldNum" sz="quarter" idx="12"/>
          </p:nvPr>
        </p:nvSpPr>
        <p:spPr/>
        <p:txBody>
          <a:bodyPr/>
          <a:lstStyle/>
          <a:p>
            <a:fld id="{03E05789-976B-4150-B9E3-1E01A803BF5D}" type="slidenum">
              <a:rPr lang="en-AU" smtClean="0"/>
              <a:t>4</a:t>
            </a:fld>
            <a:endParaRPr lang="en-AU"/>
          </a:p>
        </p:txBody>
      </p:sp>
      <p:sp>
        <p:nvSpPr>
          <p:cNvPr id="8" name="TextBox 7"/>
          <p:cNvSpPr txBox="1"/>
          <p:nvPr/>
        </p:nvSpPr>
        <p:spPr>
          <a:xfrm>
            <a:off x="199768" y="900339"/>
            <a:ext cx="7582930" cy="5262979"/>
          </a:xfrm>
          <a:prstGeom prst="rect">
            <a:avLst/>
          </a:prstGeom>
          <a:noFill/>
        </p:spPr>
        <p:txBody>
          <a:bodyPr wrap="square" rtlCol="0">
            <a:spAutoFit/>
          </a:bodyPr>
          <a:lstStyle/>
          <a:p>
            <a:r>
              <a:rPr lang="en-AU" sz="1600" b="1" dirty="0">
                <a:solidFill>
                  <a:schemeClr val="accent2"/>
                </a:solidFill>
                <a:cs typeface="Arial" panose="020B0604020202020204" pitchFamily="34" charset="0"/>
              </a:rPr>
              <a:t>Affordability</a:t>
            </a:r>
            <a:endParaRPr lang="en-AU" sz="1600" dirty="0">
              <a:cs typeface="Arial" panose="020B0604020202020204" pitchFamily="34" charset="0"/>
            </a:endParaRPr>
          </a:p>
          <a:p>
            <a:pPr marL="214313" indent="-214313">
              <a:buFont typeface="Arial" panose="020B0604020202020204" pitchFamily="34" charset="0"/>
              <a:buChar char="•"/>
            </a:pPr>
            <a:r>
              <a:rPr lang="en-AU" sz="1600" dirty="0">
                <a:cs typeface="Arial" panose="020B0604020202020204" pitchFamily="34" charset="0"/>
              </a:rPr>
              <a:t>Prices increased 80% since 2008</a:t>
            </a:r>
          </a:p>
          <a:p>
            <a:pPr marL="214313" indent="-214313">
              <a:buFont typeface="Arial" panose="020B0604020202020204" pitchFamily="34" charset="0"/>
              <a:buChar char="•"/>
            </a:pPr>
            <a:r>
              <a:rPr lang="en-AU" sz="1600" dirty="0">
                <a:cs typeface="Arial" panose="020B0604020202020204" pitchFamily="34" charset="0"/>
              </a:rPr>
              <a:t>Uncertainty of bills - shocks</a:t>
            </a:r>
          </a:p>
          <a:p>
            <a:pPr marL="214313" indent="-214313">
              <a:buFont typeface="Arial" panose="020B0604020202020204" pitchFamily="34" charset="0"/>
              <a:buChar char="•"/>
            </a:pPr>
            <a:r>
              <a:rPr lang="en-AU" sz="1600" dirty="0">
                <a:cs typeface="Arial" panose="020B0604020202020204" pitchFamily="34" charset="0"/>
              </a:rPr>
              <a:t>Retail competition failing – increasing cost</a:t>
            </a:r>
          </a:p>
          <a:p>
            <a:pPr marL="214313" indent="-214313">
              <a:buFont typeface="Arial" panose="020B0604020202020204" pitchFamily="34" charset="0"/>
              <a:buChar char="•"/>
            </a:pPr>
            <a:r>
              <a:rPr lang="en-AU" sz="1600" dirty="0">
                <a:cs typeface="Arial" panose="020B0604020202020204" pitchFamily="34" charset="0"/>
              </a:rPr>
              <a:t>Wholesale prices increasing</a:t>
            </a:r>
          </a:p>
          <a:p>
            <a:pPr marL="214313" indent="-214313">
              <a:buFont typeface="Arial" panose="020B0604020202020204" pitchFamily="34" charset="0"/>
              <a:buChar char="•"/>
            </a:pPr>
            <a:r>
              <a:rPr lang="en-AU" sz="1600" dirty="0">
                <a:cs typeface="Arial" panose="020B0604020202020204" pitchFamily="34" charset="0"/>
              </a:rPr>
              <a:t>Renewable incentives on bill increase cost - regressive</a:t>
            </a:r>
          </a:p>
          <a:p>
            <a:pPr marL="214313" indent="-214313">
              <a:buFont typeface="Arial" panose="020B0604020202020204" pitchFamily="34" charset="0"/>
              <a:buChar char="•"/>
            </a:pPr>
            <a:r>
              <a:rPr lang="en-AU" sz="1600" dirty="0">
                <a:cs typeface="Arial" panose="020B0604020202020204" pitchFamily="34" charset="0"/>
              </a:rPr>
              <a:t>Disconnections increased 47% between 2008 &amp; 2016</a:t>
            </a:r>
          </a:p>
          <a:p>
            <a:pPr marL="214313" indent="-214313">
              <a:buFont typeface="Arial" panose="020B0604020202020204" pitchFamily="34" charset="0"/>
              <a:buChar char="•"/>
            </a:pPr>
            <a:r>
              <a:rPr lang="en-AU" sz="1600" dirty="0">
                <a:cs typeface="Arial" panose="020B0604020202020204" pitchFamily="34" charset="0"/>
              </a:rPr>
              <a:t>More people on retail hardship programs</a:t>
            </a:r>
          </a:p>
          <a:p>
            <a:pPr marL="214313" indent="-214313">
              <a:buFont typeface="Arial" panose="020B0604020202020204" pitchFamily="34" charset="0"/>
              <a:buChar char="•"/>
            </a:pPr>
            <a:r>
              <a:rPr lang="en-AU" sz="1600" dirty="0">
                <a:cs typeface="Arial" panose="020B0604020202020204" pitchFamily="34" charset="0"/>
              </a:rPr>
              <a:t>More people accessing financial support services</a:t>
            </a:r>
          </a:p>
          <a:p>
            <a:pPr marL="214313" indent="-214313">
              <a:buFont typeface="Arial" panose="020B0604020202020204" pitchFamily="34" charset="0"/>
              <a:buChar char="•"/>
            </a:pPr>
            <a:r>
              <a:rPr lang="en-AU" sz="1600" dirty="0">
                <a:cs typeface="Arial" panose="020B0604020202020204" pitchFamily="34" charset="0"/>
              </a:rPr>
              <a:t>Rationing of energy</a:t>
            </a:r>
          </a:p>
          <a:p>
            <a:endParaRPr lang="en-AU" sz="1600" dirty="0">
              <a:cs typeface="Arial" panose="020B0604020202020204" pitchFamily="34" charset="0"/>
            </a:endParaRPr>
          </a:p>
          <a:p>
            <a:r>
              <a:rPr lang="en-AU" sz="1600" b="1" dirty="0">
                <a:solidFill>
                  <a:schemeClr val="accent2"/>
                </a:solidFill>
                <a:cs typeface="Arial" panose="020B0604020202020204" pitchFamily="34" charset="0"/>
              </a:rPr>
              <a:t>Security and Reliability</a:t>
            </a:r>
            <a:endParaRPr lang="en-AU" sz="1600" dirty="0">
              <a:cs typeface="Arial" panose="020B0604020202020204" pitchFamily="34" charset="0"/>
            </a:endParaRPr>
          </a:p>
          <a:p>
            <a:pPr marL="214313" indent="-214313">
              <a:buFont typeface="Arial" panose="020B0604020202020204" pitchFamily="34" charset="0"/>
              <a:buChar char="•"/>
            </a:pPr>
            <a:r>
              <a:rPr lang="en-AU" sz="1600" dirty="0">
                <a:cs typeface="Arial" panose="020B0604020202020204" pitchFamily="34" charset="0"/>
              </a:rPr>
              <a:t>Being compromised in some regions</a:t>
            </a:r>
          </a:p>
          <a:p>
            <a:pPr marL="214313" indent="-214313">
              <a:buFont typeface="Arial" panose="020B0604020202020204" pitchFamily="34" charset="0"/>
              <a:buChar char="•"/>
            </a:pPr>
            <a:r>
              <a:rPr lang="en-AU" sz="1600" dirty="0">
                <a:cs typeface="Arial" panose="020B0604020202020204" pitchFamily="34" charset="0"/>
              </a:rPr>
              <a:t>No planned transition from coal to renewables</a:t>
            </a:r>
          </a:p>
          <a:p>
            <a:endParaRPr lang="en-AU" sz="1600" dirty="0">
              <a:cs typeface="Arial" panose="020B0604020202020204" pitchFamily="34" charset="0"/>
            </a:endParaRPr>
          </a:p>
          <a:p>
            <a:r>
              <a:rPr lang="en-AU" sz="1600" b="1" dirty="0">
                <a:solidFill>
                  <a:schemeClr val="accent2"/>
                </a:solidFill>
                <a:cs typeface="Arial" panose="020B0604020202020204" pitchFamily="34" charset="0"/>
              </a:rPr>
              <a:t>Emissions Reductions</a:t>
            </a:r>
          </a:p>
          <a:p>
            <a:pPr marL="214313" indent="-214313">
              <a:buFont typeface="Arial" panose="020B0604020202020204" pitchFamily="34" charset="0"/>
              <a:buChar char="•"/>
            </a:pPr>
            <a:r>
              <a:rPr lang="en-AU" sz="1600" dirty="0">
                <a:cs typeface="Arial" panose="020B0604020202020204" pitchFamily="34" charset="0"/>
              </a:rPr>
              <a:t>Emissions in electricity is increasing</a:t>
            </a:r>
          </a:p>
          <a:p>
            <a:pPr marL="214313" indent="-214313">
              <a:buFont typeface="Arial" panose="020B0604020202020204" pitchFamily="34" charset="0"/>
              <a:buChar char="•"/>
            </a:pPr>
            <a:r>
              <a:rPr lang="en-AU" sz="1600" dirty="0">
                <a:cs typeface="Arial" panose="020B0604020202020204" pitchFamily="34" charset="0"/>
              </a:rPr>
              <a:t>Australia’s targets not in line with Paris Agreement</a:t>
            </a:r>
          </a:p>
          <a:p>
            <a:pPr marL="214313" indent="-214313">
              <a:buFont typeface="Arial" panose="020B0604020202020204" pitchFamily="34" charset="0"/>
              <a:buChar char="•"/>
            </a:pPr>
            <a:r>
              <a:rPr lang="en-AU" sz="1600" dirty="0">
                <a:cs typeface="Arial" panose="020B0604020202020204" pitchFamily="34" charset="0"/>
              </a:rPr>
              <a:t>Electricity sector do heavy lifting in short term</a:t>
            </a:r>
          </a:p>
          <a:p>
            <a:pPr marL="214313" indent="-214313">
              <a:buFont typeface="Arial" panose="020B0604020202020204" pitchFamily="34" charset="0"/>
              <a:buChar char="•"/>
            </a:pPr>
            <a:endParaRPr lang="en-AU" sz="1600" dirty="0">
              <a:cs typeface="Arial" panose="020B0604020202020204" pitchFamily="34" charset="0"/>
            </a:endParaRPr>
          </a:p>
          <a:p>
            <a:pPr lvl="1"/>
            <a:endParaRPr lang="en-AU" sz="1600" dirty="0">
              <a:cs typeface="Arial" panose="020B0604020202020204" pitchFamily="34" charset="0"/>
            </a:endParaRPr>
          </a:p>
        </p:txBody>
      </p:sp>
      <p:sp>
        <p:nvSpPr>
          <p:cNvPr id="5" name="TextBox 4"/>
          <p:cNvSpPr txBox="1"/>
          <p:nvPr/>
        </p:nvSpPr>
        <p:spPr>
          <a:xfrm>
            <a:off x="6591300" y="1981201"/>
            <a:ext cx="1924050" cy="2554545"/>
          </a:xfrm>
          <a:prstGeom prst="rect">
            <a:avLst/>
          </a:prstGeom>
          <a:noFill/>
        </p:spPr>
        <p:txBody>
          <a:bodyPr wrap="square" rtlCol="0">
            <a:spAutoFit/>
          </a:bodyPr>
          <a:lstStyle/>
          <a:p>
            <a:pPr algn="ctr"/>
            <a:r>
              <a:rPr lang="en-AU" sz="1600" i="1" dirty="0">
                <a:solidFill>
                  <a:schemeClr val="accent2"/>
                </a:solidFill>
                <a:cs typeface="Arial" panose="020B0604020202020204" pitchFamily="34" charset="0"/>
              </a:rPr>
              <a:t>A decade of policy instability, regulatory inaction and blame-shifting among federal and state governments is central to the deterioration of every element of the energy trilemma.</a:t>
            </a:r>
          </a:p>
        </p:txBody>
      </p:sp>
    </p:spTree>
    <p:extLst>
      <p:ext uri="{BB962C8B-B14F-4D97-AF65-F5344CB8AC3E}">
        <p14:creationId xmlns:p14="http://schemas.microsoft.com/office/powerpoint/2010/main" val="2794329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768" y="329145"/>
            <a:ext cx="8353168" cy="400110"/>
          </a:xfrm>
          <a:prstGeom prst="rect">
            <a:avLst/>
          </a:prstGeom>
          <a:noFill/>
        </p:spPr>
        <p:txBody>
          <a:bodyPr wrap="square" rtlCol="0">
            <a:spAutoFit/>
          </a:bodyPr>
          <a:lstStyle/>
          <a:p>
            <a:pPr algn="ctr"/>
            <a:r>
              <a:rPr lang="en-AU" sz="2000" b="1" dirty="0">
                <a:solidFill>
                  <a:srgbClr val="0070C0"/>
                </a:solidFill>
                <a:latin typeface="Arial" panose="020B0604020202020204" pitchFamily="34" charset="0"/>
                <a:cs typeface="Arial" panose="020B0604020202020204" pitchFamily="34" charset="0"/>
              </a:rPr>
              <a:t>WHAT CREATES VULNERABILITY TO ENERGY STRESS?</a:t>
            </a:r>
          </a:p>
        </p:txBody>
      </p:sp>
      <p:sp>
        <p:nvSpPr>
          <p:cNvPr id="4" name="TextBox 3"/>
          <p:cNvSpPr txBox="1"/>
          <p:nvPr/>
        </p:nvSpPr>
        <p:spPr>
          <a:xfrm>
            <a:off x="277034" y="1177159"/>
            <a:ext cx="4976610" cy="4401205"/>
          </a:xfrm>
          <a:prstGeom prst="rect">
            <a:avLst/>
          </a:prstGeom>
          <a:noFill/>
        </p:spPr>
        <p:txBody>
          <a:bodyPr wrap="square" rtlCol="0">
            <a:spAutoFit/>
          </a:bodyPr>
          <a:lstStyle/>
          <a:p>
            <a:r>
              <a:rPr lang="en-AU" sz="1600" dirty="0">
                <a:cs typeface="Arial" panose="020B0604020202020204" pitchFamily="34" charset="0"/>
              </a:rPr>
              <a:t>Price is only part of the story. </a:t>
            </a:r>
          </a:p>
          <a:p>
            <a:endParaRPr lang="en-AU" sz="1600" dirty="0">
              <a:cs typeface="Arial" panose="020B0604020202020204" pitchFamily="34" charset="0"/>
            </a:endParaRPr>
          </a:p>
          <a:p>
            <a:r>
              <a:rPr lang="en-AU" sz="1600" b="1" dirty="0">
                <a:cs typeface="Arial" panose="020B0604020202020204" pitchFamily="34" charset="0"/>
              </a:rPr>
              <a:t>Total cost </a:t>
            </a:r>
            <a:r>
              <a:rPr lang="en-AU" sz="1600" dirty="0">
                <a:cs typeface="Arial" panose="020B0604020202020204" pitchFamily="34" charset="0"/>
              </a:rPr>
              <a:t>and </a:t>
            </a:r>
            <a:r>
              <a:rPr lang="en-AU" sz="1600" b="1" dirty="0">
                <a:cs typeface="Arial" panose="020B0604020202020204" pitchFamily="34" charset="0"/>
              </a:rPr>
              <a:t>ability to pay </a:t>
            </a:r>
            <a:r>
              <a:rPr lang="en-AU" sz="1600" dirty="0">
                <a:cs typeface="Arial" panose="020B0604020202020204" pitchFamily="34" charset="0"/>
              </a:rPr>
              <a:t>are crucial.</a:t>
            </a:r>
          </a:p>
          <a:p>
            <a:endParaRPr lang="en-AU" sz="1600" dirty="0">
              <a:cs typeface="Arial" panose="020B0604020202020204" pitchFamily="34" charset="0"/>
            </a:endParaRPr>
          </a:p>
          <a:p>
            <a:r>
              <a:rPr lang="en-AU" sz="1600" dirty="0">
                <a:cs typeface="Arial" panose="020B0604020202020204" pitchFamily="34" charset="0"/>
              </a:rPr>
              <a:t>Influenced by:</a:t>
            </a:r>
          </a:p>
          <a:p>
            <a:pPr marL="342900" indent="-342900">
              <a:spcAft>
                <a:spcPts val="600"/>
              </a:spcAft>
              <a:buFont typeface="Arial" panose="020B0604020202020204" pitchFamily="34" charset="0"/>
              <a:buChar char="•"/>
            </a:pPr>
            <a:r>
              <a:rPr lang="en-AU" sz="1600" dirty="0">
                <a:cs typeface="Arial" panose="020B0604020202020204" pitchFamily="34" charset="0"/>
              </a:rPr>
              <a:t>energy technologies</a:t>
            </a:r>
          </a:p>
          <a:p>
            <a:pPr marL="342900" indent="-342900">
              <a:spcAft>
                <a:spcPts val="600"/>
              </a:spcAft>
              <a:buFont typeface="Arial" panose="020B0604020202020204" pitchFamily="34" charset="0"/>
              <a:buChar char="•"/>
            </a:pPr>
            <a:r>
              <a:rPr lang="en-AU" sz="1600" dirty="0">
                <a:cs typeface="Arial" panose="020B0604020202020204" pitchFamily="34" charset="0"/>
              </a:rPr>
              <a:t>market design</a:t>
            </a:r>
          </a:p>
          <a:p>
            <a:pPr marL="342900" indent="-342900">
              <a:spcAft>
                <a:spcPts val="600"/>
              </a:spcAft>
              <a:buFont typeface="Arial" panose="020B0604020202020204" pitchFamily="34" charset="0"/>
              <a:buChar char="•"/>
            </a:pPr>
            <a:r>
              <a:rPr lang="en-AU" sz="1600" dirty="0">
                <a:cs typeface="Arial" panose="020B0604020202020204" pitchFamily="34" charset="0"/>
              </a:rPr>
              <a:t>upward pressure across the supply chain, including network and retail charges</a:t>
            </a:r>
          </a:p>
          <a:p>
            <a:pPr marL="342900" indent="-342900">
              <a:spcAft>
                <a:spcPts val="600"/>
              </a:spcAft>
              <a:buFont typeface="Arial" panose="020B0604020202020204" pitchFamily="34" charset="0"/>
              <a:buChar char="•"/>
            </a:pPr>
            <a:r>
              <a:rPr lang="en-AU" sz="1600" dirty="0">
                <a:cs typeface="Arial" panose="020B0604020202020204" pitchFamily="34" charset="0"/>
              </a:rPr>
              <a:t>When and how much energy is used </a:t>
            </a:r>
          </a:p>
          <a:p>
            <a:pPr marL="342900" indent="-342900">
              <a:spcAft>
                <a:spcPts val="600"/>
              </a:spcAft>
              <a:buFont typeface="Arial" panose="020B0604020202020204" pitchFamily="34" charset="0"/>
              <a:buChar char="•"/>
            </a:pPr>
            <a:r>
              <a:rPr lang="en-AU" sz="1600" dirty="0">
                <a:cs typeface="Arial" panose="020B0604020202020204" pitchFamily="34" charset="0"/>
              </a:rPr>
              <a:t>level of consumer choice and control</a:t>
            </a:r>
          </a:p>
          <a:p>
            <a:pPr marL="342900" indent="-342900">
              <a:spcAft>
                <a:spcPts val="600"/>
              </a:spcAft>
              <a:buFont typeface="Arial" panose="020B0604020202020204" pitchFamily="34" charset="0"/>
              <a:buChar char="•"/>
            </a:pPr>
            <a:r>
              <a:rPr lang="en-AU" sz="1600" dirty="0">
                <a:cs typeface="Arial" panose="020B0604020202020204" pitchFamily="34" charset="0"/>
              </a:rPr>
              <a:t>Low income &amp; eligibility for concessions</a:t>
            </a:r>
          </a:p>
          <a:p>
            <a:pPr marL="342900" indent="-342900">
              <a:spcAft>
                <a:spcPts val="600"/>
              </a:spcAft>
              <a:buFont typeface="Arial" panose="020B0604020202020204" pitchFamily="34" charset="0"/>
              <a:buChar char="•"/>
            </a:pPr>
            <a:r>
              <a:rPr lang="en-AU" sz="1600" dirty="0">
                <a:cs typeface="Arial" panose="020B0604020202020204" pitchFamily="34" charset="0"/>
              </a:rPr>
              <a:t>housing circumstance</a:t>
            </a:r>
          </a:p>
          <a:p>
            <a:pPr marL="342900" indent="-342900">
              <a:spcAft>
                <a:spcPts val="600"/>
              </a:spcAft>
              <a:buFont typeface="Arial" panose="020B0604020202020204" pitchFamily="34" charset="0"/>
              <a:buChar char="•"/>
            </a:pPr>
            <a:r>
              <a:rPr lang="en-AU" sz="1600" dirty="0">
                <a:cs typeface="Arial" panose="020B0604020202020204" pitchFamily="34" charset="0"/>
              </a:rPr>
              <a:t>ability to engage</a:t>
            </a:r>
          </a:p>
          <a:p>
            <a:pPr marL="342900" indent="-342900">
              <a:spcAft>
                <a:spcPts val="600"/>
              </a:spcAft>
              <a:buFont typeface="Arial" panose="020B0604020202020204" pitchFamily="34" charset="0"/>
              <a:buChar char="•"/>
            </a:pPr>
            <a:r>
              <a:rPr lang="en-AU" sz="1600" dirty="0" err="1">
                <a:cs typeface="Arial" panose="020B0604020202020204" pitchFamily="34" charset="0"/>
              </a:rPr>
              <a:t>Govt</a:t>
            </a:r>
            <a:r>
              <a:rPr lang="en-AU" sz="1600" dirty="0">
                <a:cs typeface="Arial" panose="020B0604020202020204" pitchFamily="34" charset="0"/>
              </a:rPr>
              <a:t> response to climate change risks</a:t>
            </a:r>
          </a:p>
        </p:txBody>
      </p:sp>
      <p:sp>
        <p:nvSpPr>
          <p:cNvPr id="9" name="Oval 8"/>
          <p:cNvSpPr/>
          <p:nvPr/>
        </p:nvSpPr>
        <p:spPr>
          <a:xfrm>
            <a:off x="5759669" y="2588610"/>
            <a:ext cx="2091559" cy="21441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6" name="Diagram 5"/>
          <p:cNvGraphicFramePr/>
          <p:nvPr>
            <p:extLst>
              <p:ext uri="{D42A27DB-BD31-4B8C-83A1-F6EECF244321}">
                <p14:modId xmlns:p14="http://schemas.microsoft.com/office/powerpoint/2010/main" val="1702293641"/>
              </p:ext>
            </p:extLst>
          </p:nvPr>
        </p:nvGraphicFramePr>
        <p:xfrm>
          <a:off x="3557393" y="1418897"/>
          <a:ext cx="6316717" cy="4483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6201103" y="3342290"/>
            <a:ext cx="1387366" cy="369332"/>
          </a:xfrm>
          <a:prstGeom prst="rect">
            <a:avLst/>
          </a:prstGeom>
          <a:noFill/>
        </p:spPr>
        <p:txBody>
          <a:bodyPr wrap="square" rtlCol="0">
            <a:spAutoFit/>
          </a:bodyPr>
          <a:lstStyle/>
          <a:p>
            <a:r>
              <a:rPr lang="en-AU" dirty="0"/>
              <a:t>Vulnerability</a:t>
            </a:r>
          </a:p>
        </p:txBody>
      </p:sp>
      <p:sp>
        <p:nvSpPr>
          <p:cNvPr id="3" name="Slide Number Placeholder 2"/>
          <p:cNvSpPr>
            <a:spLocks noGrp="1"/>
          </p:cNvSpPr>
          <p:nvPr>
            <p:ph type="sldNum" sz="quarter" idx="12"/>
          </p:nvPr>
        </p:nvSpPr>
        <p:spPr/>
        <p:txBody>
          <a:bodyPr/>
          <a:lstStyle/>
          <a:p>
            <a:fld id="{03E05789-976B-4150-B9E3-1E01A803BF5D}" type="slidenum">
              <a:rPr lang="en-AU" smtClean="0"/>
              <a:t>5</a:t>
            </a:fld>
            <a:endParaRPr lang="en-AU"/>
          </a:p>
        </p:txBody>
      </p:sp>
    </p:spTree>
    <p:extLst>
      <p:ext uri="{BB962C8B-B14F-4D97-AF65-F5344CB8AC3E}">
        <p14:creationId xmlns:p14="http://schemas.microsoft.com/office/powerpoint/2010/main" val="4273340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046" y="372100"/>
            <a:ext cx="8353168" cy="400110"/>
          </a:xfrm>
          <a:prstGeom prst="rect">
            <a:avLst/>
          </a:prstGeom>
          <a:noFill/>
        </p:spPr>
        <p:txBody>
          <a:bodyPr wrap="square" rtlCol="0">
            <a:spAutoFit/>
          </a:bodyPr>
          <a:lstStyle/>
          <a:p>
            <a:pPr algn="ctr"/>
            <a:r>
              <a:rPr lang="en-AU" sz="2000" b="1" dirty="0">
                <a:solidFill>
                  <a:srgbClr val="0070C0"/>
                </a:solidFill>
                <a:latin typeface="Arial" panose="020B0604020202020204" pitchFamily="34" charset="0"/>
                <a:cs typeface="Arial" panose="020B0604020202020204" pitchFamily="34" charset="0"/>
              </a:rPr>
              <a:t>WHO IS VULNERABLE TO ENERGY STRESS?</a:t>
            </a:r>
          </a:p>
        </p:txBody>
      </p:sp>
      <p:sp>
        <p:nvSpPr>
          <p:cNvPr id="4" name="TextBox 3"/>
          <p:cNvSpPr txBox="1"/>
          <p:nvPr/>
        </p:nvSpPr>
        <p:spPr>
          <a:xfrm>
            <a:off x="420130" y="1089165"/>
            <a:ext cx="3422527" cy="4278094"/>
          </a:xfrm>
          <a:prstGeom prst="rect">
            <a:avLst/>
          </a:prstGeom>
          <a:noFill/>
        </p:spPr>
        <p:txBody>
          <a:bodyPr wrap="square" rtlCol="0">
            <a:spAutoFit/>
          </a:bodyPr>
          <a:lstStyle/>
          <a:p>
            <a:pPr lvl="0"/>
            <a:r>
              <a:rPr lang="en-AU" sz="1600" dirty="0">
                <a:cs typeface="Arial" panose="020B0604020202020204" pitchFamily="34" charset="0"/>
              </a:rPr>
              <a:t>People who:</a:t>
            </a:r>
          </a:p>
          <a:p>
            <a:pPr lvl="0"/>
            <a:r>
              <a:rPr lang="en-AU" sz="1600" dirty="0">
                <a:cs typeface="Arial" panose="020B0604020202020204" pitchFamily="34" charset="0"/>
              </a:rPr>
              <a:t>a) need to respond to electricity cost pressures, and </a:t>
            </a:r>
          </a:p>
          <a:p>
            <a:pPr lvl="0"/>
            <a:r>
              <a:rPr lang="en-AU" sz="1600" dirty="0">
                <a:cs typeface="Arial" panose="020B0604020202020204" pitchFamily="34" charset="0"/>
              </a:rPr>
              <a:t>b) can't</a:t>
            </a:r>
          </a:p>
          <a:p>
            <a:pPr lvl="0"/>
            <a:endParaRPr lang="en-AU" sz="1600" dirty="0">
              <a:cs typeface="Arial" panose="020B0604020202020204" pitchFamily="34" charset="0"/>
            </a:endParaRPr>
          </a:p>
          <a:p>
            <a:pPr lvl="0"/>
            <a:r>
              <a:rPr lang="en-AU" sz="1600" dirty="0">
                <a:cs typeface="Arial" panose="020B0604020202020204" pitchFamily="34" charset="0"/>
              </a:rPr>
              <a:t>Particularly vulnerable</a:t>
            </a:r>
          </a:p>
          <a:p>
            <a:pPr marL="285750" indent="-285750">
              <a:buFont typeface="Arial" panose="020B0604020202020204" pitchFamily="34" charset="0"/>
              <a:buChar char="•"/>
            </a:pPr>
            <a:r>
              <a:rPr lang="en-AU" sz="1600" dirty="0">
                <a:cs typeface="Arial" panose="020B0604020202020204" pitchFamily="34" charset="0"/>
              </a:rPr>
              <a:t>Renters </a:t>
            </a:r>
          </a:p>
          <a:p>
            <a:pPr marL="285750" indent="-285750">
              <a:buFont typeface="Arial" panose="020B0604020202020204" pitchFamily="34" charset="0"/>
              <a:buChar char="•"/>
            </a:pPr>
            <a:r>
              <a:rPr lang="en-AU" sz="1600" dirty="0">
                <a:cs typeface="Arial" panose="020B0604020202020204" pitchFamily="34" charset="0"/>
              </a:rPr>
              <a:t>Households where someone is living with a disability or health</a:t>
            </a:r>
          </a:p>
          <a:p>
            <a:pPr marL="285750" indent="-285750">
              <a:buFont typeface="Arial" panose="020B0604020202020204" pitchFamily="34" charset="0"/>
              <a:buChar char="•"/>
            </a:pPr>
            <a:r>
              <a:rPr lang="en-AU" sz="1600" dirty="0">
                <a:cs typeface="Arial" panose="020B0604020202020204" pitchFamily="34" charset="0"/>
              </a:rPr>
              <a:t>Single parent households</a:t>
            </a:r>
          </a:p>
          <a:p>
            <a:pPr marL="285750" indent="-285750">
              <a:buFont typeface="Arial" panose="020B0604020202020204" pitchFamily="34" charset="0"/>
              <a:buChar char="•"/>
            </a:pPr>
            <a:r>
              <a:rPr lang="en-AU" sz="1600" dirty="0">
                <a:cs typeface="Arial" panose="020B0604020202020204" pitchFamily="34" charset="0"/>
              </a:rPr>
              <a:t>Aboriginal &amp; Torres Strait Islanders</a:t>
            </a:r>
          </a:p>
          <a:p>
            <a:pPr marL="285750" indent="-285750">
              <a:buFont typeface="Arial" panose="020B0604020202020204" pitchFamily="34" charset="0"/>
              <a:buChar char="•"/>
            </a:pPr>
            <a:r>
              <a:rPr lang="en-AU" sz="1600" dirty="0">
                <a:cs typeface="Arial" panose="020B0604020202020204" pitchFamily="34" charset="0"/>
              </a:rPr>
              <a:t>Migrants and Refugees</a:t>
            </a:r>
          </a:p>
          <a:p>
            <a:pPr marL="285750" indent="-285750">
              <a:buFont typeface="Arial" panose="020B0604020202020204" pitchFamily="34" charset="0"/>
              <a:buChar char="•"/>
            </a:pPr>
            <a:r>
              <a:rPr lang="en-AU" sz="1600" dirty="0">
                <a:cs typeface="Arial" panose="020B0604020202020204" pitchFamily="34" charset="0"/>
              </a:rPr>
              <a:t>Pensioners</a:t>
            </a:r>
          </a:p>
          <a:p>
            <a:pPr marL="285750" indent="-285750">
              <a:buFont typeface="Arial" panose="020B0604020202020204" pitchFamily="34" charset="0"/>
              <a:buChar char="•"/>
            </a:pPr>
            <a:r>
              <a:rPr lang="en-AU" sz="1600" dirty="0">
                <a:cs typeface="Arial" panose="020B0604020202020204" pitchFamily="34" charset="0"/>
              </a:rPr>
              <a:t>Working poor</a:t>
            </a:r>
          </a:p>
          <a:p>
            <a:pPr marL="285750" indent="-285750">
              <a:buFont typeface="Arial" panose="020B0604020202020204" pitchFamily="34" charset="0"/>
              <a:buChar char="•"/>
            </a:pPr>
            <a:r>
              <a:rPr lang="en-AU" sz="1600" dirty="0">
                <a:cs typeface="Arial" panose="020B0604020202020204" pitchFamily="34" charset="0"/>
              </a:rPr>
              <a:t>Emerging – Housing stressed</a:t>
            </a:r>
          </a:p>
          <a:p>
            <a:pPr marL="285750" indent="-285750">
              <a:buFont typeface="Arial" panose="020B0604020202020204" pitchFamily="34" charset="0"/>
              <a:buChar char="•"/>
            </a:pPr>
            <a:endParaRPr lang="en-AU" sz="1600" dirty="0">
              <a:cs typeface="Arial" panose="020B0604020202020204" pitchFamily="34" charset="0"/>
            </a:endParaRPr>
          </a:p>
          <a:p>
            <a:pPr marL="342900" indent="-342900">
              <a:buFont typeface="+mj-lt"/>
              <a:buAutoNum type="arabicPeriod"/>
            </a:pPr>
            <a:endParaRPr lang="en-AU" sz="1600" dirty="0">
              <a:cs typeface="Arial" panose="020B0604020202020204" pitchFamily="34" charset="0"/>
            </a:endParaRPr>
          </a:p>
        </p:txBody>
      </p:sp>
      <p:sp>
        <p:nvSpPr>
          <p:cNvPr id="8" name="TextBox 7"/>
          <p:cNvSpPr txBox="1"/>
          <p:nvPr/>
        </p:nvSpPr>
        <p:spPr>
          <a:xfrm>
            <a:off x="600324" y="5470009"/>
            <a:ext cx="7952612" cy="369332"/>
          </a:xfrm>
          <a:prstGeom prst="rect">
            <a:avLst/>
          </a:prstGeom>
          <a:noFill/>
        </p:spPr>
        <p:txBody>
          <a:bodyPr wrap="square" rtlCol="0">
            <a:spAutoFit/>
          </a:bodyPr>
          <a:lstStyle/>
          <a:p>
            <a:pPr lvl="0" algn="ctr"/>
            <a:r>
              <a:rPr lang="en-AU" i="1" dirty="0">
                <a:solidFill>
                  <a:schemeClr val="accent2"/>
                </a:solidFill>
                <a:latin typeface="Arial" panose="020B0604020202020204" pitchFamily="34" charset="0"/>
                <a:cs typeface="Arial" panose="020B0604020202020204" pitchFamily="34" charset="0"/>
              </a:rPr>
              <a:t>Housing tenure is a significant contributor to energy stress</a:t>
            </a:r>
          </a:p>
        </p:txBody>
      </p:sp>
      <p:sp>
        <p:nvSpPr>
          <p:cNvPr id="5" name="Slide Number Placeholder 4"/>
          <p:cNvSpPr>
            <a:spLocks noGrp="1"/>
          </p:cNvSpPr>
          <p:nvPr>
            <p:ph type="sldNum" sz="quarter" idx="12"/>
          </p:nvPr>
        </p:nvSpPr>
        <p:spPr/>
        <p:txBody>
          <a:bodyPr/>
          <a:lstStyle/>
          <a:p>
            <a:fld id="{03E05789-976B-4150-B9E3-1E01A803BF5D}" type="slidenum">
              <a:rPr lang="en-AU" smtClean="0"/>
              <a:t>6</a:t>
            </a:fld>
            <a:endParaRPr lang="en-AU"/>
          </a:p>
        </p:txBody>
      </p:sp>
      <p:pic>
        <p:nvPicPr>
          <p:cNvPr id="7" name="image30.png"/>
          <p:cNvPicPr/>
          <p:nvPr/>
        </p:nvPicPr>
        <p:blipFill>
          <a:blip r:embed="rId3"/>
          <a:srcRect/>
          <a:stretch>
            <a:fillRect/>
          </a:stretch>
        </p:blipFill>
        <p:spPr>
          <a:xfrm>
            <a:off x="4343400" y="1089165"/>
            <a:ext cx="4680613" cy="3863835"/>
          </a:xfrm>
          <a:prstGeom prst="rect">
            <a:avLst/>
          </a:prstGeom>
          <a:ln/>
        </p:spPr>
      </p:pic>
    </p:spTree>
    <p:extLst>
      <p:ext uri="{BB962C8B-B14F-4D97-AF65-F5344CB8AC3E}">
        <p14:creationId xmlns:p14="http://schemas.microsoft.com/office/powerpoint/2010/main" val="3564118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234" y="321294"/>
            <a:ext cx="8353168" cy="400110"/>
          </a:xfrm>
          <a:prstGeom prst="rect">
            <a:avLst/>
          </a:prstGeom>
          <a:noFill/>
        </p:spPr>
        <p:txBody>
          <a:bodyPr wrap="square" rtlCol="0">
            <a:spAutoFit/>
          </a:bodyPr>
          <a:lstStyle/>
          <a:p>
            <a:pPr algn="ctr"/>
            <a:r>
              <a:rPr lang="en-AU" sz="2000" b="1" dirty="0">
                <a:solidFill>
                  <a:srgbClr val="0070C0"/>
                </a:solidFill>
                <a:latin typeface="Arial" panose="020B0604020202020204" pitchFamily="34" charset="0"/>
                <a:cs typeface="Arial" panose="020B0604020202020204" pitchFamily="34" charset="0"/>
              </a:rPr>
              <a:t>ALIGN ENERGY, CLIMATE &amp; SOCIAL POLICY</a:t>
            </a:r>
          </a:p>
        </p:txBody>
      </p:sp>
      <p:sp>
        <p:nvSpPr>
          <p:cNvPr id="5" name="TextBox 4"/>
          <p:cNvSpPr txBox="1"/>
          <p:nvPr/>
        </p:nvSpPr>
        <p:spPr>
          <a:xfrm>
            <a:off x="5030140" y="4122953"/>
            <a:ext cx="7222524" cy="300082"/>
          </a:xfrm>
          <a:prstGeom prst="rect">
            <a:avLst/>
          </a:prstGeom>
          <a:noFill/>
        </p:spPr>
        <p:txBody>
          <a:bodyPr wrap="square" rtlCol="0">
            <a:spAutoFit/>
          </a:bodyPr>
          <a:lstStyle/>
          <a:p>
            <a:pPr marL="214313" indent="-214313">
              <a:buFont typeface="Arial" panose="020B0604020202020204" pitchFamily="34" charset="0"/>
              <a:buChar char="•"/>
            </a:pPr>
            <a:r>
              <a:rPr lang="en-AU" sz="1350" dirty="0">
                <a:latin typeface="Arial" panose="020B0604020202020204" pitchFamily="34" charset="0"/>
                <a:cs typeface="Arial" panose="020B0604020202020204" pitchFamily="34" charset="0"/>
              </a:rPr>
              <a:t>vulnerable Australians</a:t>
            </a:r>
          </a:p>
        </p:txBody>
      </p:sp>
      <p:graphicFrame>
        <p:nvGraphicFramePr>
          <p:cNvPr id="6" name="Table 5"/>
          <p:cNvGraphicFramePr>
            <a:graphicFrameLocks noGrp="1"/>
          </p:cNvGraphicFramePr>
          <p:nvPr>
            <p:extLst>
              <p:ext uri="{D42A27DB-BD31-4B8C-83A1-F6EECF244321}">
                <p14:modId xmlns:p14="http://schemas.microsoft.com/office/powerpoint/2010/main" val="3350081829"/>
              </p:ext>
            </p:extLst>
          </p:nvPr>
        </p:nvGraphicFramePr>
        <p:xfrm>
          <a:off x="0" y="1179267"/>
          <a:ext cx="9144000" cy="5644185"/>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422405">
                <a:tc>
                  <a:txBody>
                    <a:bodyPr/>
                    <a:lstStyle/>
                    <a:p>
                      <a:endParaRPr lang="en-AU" dirty="0"/>
                    </a:p>
                  </a:txBody>
                  <a:tcPr>
                    <a:solidFill>
                      <a:schemeClr val="bg1"/>
                    </a:solidFill>
                  </a:tcPr>
                </a:tc>
                <a:tc>
                  <a:txBody>
                    <a:bodyPr/>
                    <a:lstStyle/>
                    <a:p>
                      <a:endParaRPr lang="en-AU"/>
                    </a:p>
                  </a:txBody>
                  <a:tcPr>
                    <a:solidFill>
                      <a:schemeClr val="bg1"/>
                    </a:solidFill>
                  </a:tcPr>
                </a:tc>
                <a:extLst>
                  <a:ext uri="{0D108BD9-81ED-4DB2-BD59-A6C34878D82A}">
                    <a16:rowId xmlns:a16="http://schemas.microsoft.com/office/drawing/2014/main" val="10000"/>
                  </a:ext>
                </a:extLst>
              </a:tr>
              <a:tr h="2935780">
                <a:tc>
                  <a:txBody>
                    <a:bodyPr/>
                    <a:lstStyle/>
                    <a:p>
                      <a:endParaRPr lang="en-AU" dirty="0"/>
                    </a:p>
                  </a:txBody>
                  <a:tcPr>
                    <a:solidFill>
                      <a:schemeClr val="bg1"/>
                    </a:solidFill>
                  </a:tcPr>
                </a:tc>
                <a:tc>
                  <a:txBody>
                    <a:bodyPr/>
                    <a:lstStyle/>
                    <a:p>
                      <a:endParaRPr lang="en-AU" dirty="0"/>
                    </a:p>
                  </a:txBody>
                  <a:tcPr>
                    <a:solidFill>
                      <a:schemeClr val="bg1"/>
                    </a:solidFill>
                  </a:tcPr>
                </a:tc>
                <a:extLst>
                  <a:ext uri="{0D108BD9-81ED-4DB2-BD59-A6C34878D82A}">
                    <a16:rowId xmlns:a16="http://schemas.microsoft.com/office/drawing/2014/main" val="10001"/>
                  </a:ext>
                </a:extLst>
              </a:tr>
              <a:tr h="218402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chemeClr val="tx1"/>
                          </a:solidFill>
                          <a:latin typeface="+mn-lt"/>
                          <a:cs typeface="Arial" panose="020B0604020202020204" pitchFamily="34" charset="0"/>
                        </a:rPr>
                        <a:t>Need a </a:t>
                      </a:r>
                      <a:r>
                        <a:rPr lang="en-AU" sz="1600" dirty="0">
                          <a:solidFill>
                            <a:schemeClr val="accent2"/>
                          </a:solidFill>
                          <a:latin typeface="+mn-lt"/>
                          <a:cs typeface="Arial" panose="020B0604020202020204" pitchFamily="34" charset="0"/>
                        </a:rPr>
                        <a:t>planned strategy to manage transition </a:t>
                      </a:r>
                      <a:r>
                        <a:rPr lang="en-AU" sz="1600" dirty="0">
                          <a:solidFill>
                            <a:schemeClr val="tx1"/>
                          </a:solidFill>
                          <a:latin typeface="+mn-lt"/>
                          <a:cs typeface="Arial" panose="020B0604020202020204" pitchFamily="34" charset="0"/>
                        </a:rPr>
                        <a:t>from ageing coal-fired generation to</a:t>
                      </a:r>
                      <a:r>
                        <a:rPr lang="en-AU" sz="1600" baseline="0" dirty="0">
                          <a:solidFill>
                            <a:schemeClr val="tx1"/>
                          </a:solidFill>
                          <a:latin typeface="+mn-lt"/>
                          <a:cs typeface="Arial" panose="020B0604020202020204" pitchFamily="34" charset="0"/>
                        </a:rPr>
                        <a:t> clean energy</a:t>
                      </a:r>
                      <a:endParaRPr lang="en-AU" sz="1600" dirty="0">
                        <a:solidFill>
                          <a:schemeClr val="tx1"/>
                        </a:solidFill>
                        <a:latin typeface="+mn-lt"/>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i="1" dirty="0">
                        <a:solidFill>
                          <a:schemeClr val="tx1"/>
                        </a:solidFill>
                        <a:latin typeface="+mn-lt"/>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i="1" dirty="0">
                          <a:solidFill>
                            <a:schemeClr val="tx1"/>
                          </a:solidFill>
                          <a:latin typeface="+mn-lt"/>
                          <a:cs typeface="Arial" panose="020B0604020202020204" pitchFamily="34" charset="0"/>
                        </a:rPr>
                        <a:t>Urgent</a:t>
                      </a:r>
                      <a:r>
                        <a:rPr lang="en-AU" sz="1600" dirty="0">
                          <a:solidFill>
                            <a:schemeClr val="tx1"/>
                          </a:solidFill>
                          <a:latin typeface="+mn-lt"/>
                          <a:cs typeface="Arial" panose="020B0604020202020204" pitchFamily="34" charset="0"/>
                        </a:rPr>
                        <a:t> need to make this </a:t>
                      </a:r>
                      <a:r>
                        <a:rPr lang="en-AU" sz="1600" u="none" dirty="0">
                          <a:solidFill>
                            <a:schemeClr val="accent2"/>
                          </a:solidFill>
                          <a:latin typeface="+mn-lt"/>
                          <a:cs typeface="Arial" panose="020B0604020202020204" pitchFamily="34" charset="0"/>
                        </a:rPr>
                        <a:t>more equitable &amp; accessible </a:t>
                      </a:r>
                      <a:r>
                        <a:rPr lang="en-AU" sz="1600" dirty="0">
                          <a:solidFill>
                            <a:schemeClr val="tx1"/>
                          </a:solidFill>
                          <a:latin typeface="+mn-lt"/>
                          <a:cs typeface="Arial" panose="020B0604020202020204" pitchFamily="34" charset="0"/>
                        </a:rPr>
                        <a:t>for low income and vulnerable Australians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dirty="0">
                        <a:solidFill>
                          <a:schemeClr val="tx1"/>
                        </a:solidFill>
                        <a:latin typeface="+mn-lt"/>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chemeClr val="tx1"/>
                          </a:solidFill>
                          <a:latin typeface="+mn-lt"/>
                          <a:cs typeface="Arial" panose="020B0604020202020204" pitchFamily="34" charset="0"/>
                        </a:rPr>
                        <a:t>Need to better </a:t>
                      </a:r>
                      <a:r>
                        <a:rPr lang="en-AU" sz="1600" dirty="0">
                          <a:solidFill>
                            <a:schemeClr val="accent2"/>
                          </a:solidFill>
                          <a:latin typeface="+mn-lt"/>
                          <a:cs typeface="Arial" panose="020B0604020202020204" pitchFamily="34" charset="0"/>
                        </a:rPr>
                        <a:t>align</a:t>
                      </a:r>
                      <a:r>
                        <a:rPr lang="en-AU" sz="1600" baseline="0" dirty="0">
                          <a:solidFill>
                            <a:schemeClr val="accent2"/>
                          </a:solidFill>
                          <a:latin typeface="+mn-lt"/>
                          <a:cs typeface="Arial" panose="020B0604020202020204" pitchFamily="34" charset="0"/>
                        </a:rPr>
                        <a:t> climate, energy and social </a:t>
                      </a:r>
                      <a:r>
                        <a:rPr lang="en-AU" sz="1600" baseline="0" dirty="0">
                          <a:solidFill>
                            <a:schemeClr val="tx1"/>
                          </a:solidFill>
                          <a:latin typeface="+mn-lt"/>
                          <a:cs typeface="Arial" panose="020B0604020202020204" pitchFamily="34" charset="0"/>
                        </a:rPr>
                        <a:t>policy</a:t>
                      </a:r>
                      <a:endParaRPr lang="en-AU" sz="1600" dirty="0">
                        <a:solidFill>
                          <a:schemeClr val="tx1"/>
                        </a:solidFill>
                        <a:latin typeface="+mn-lt"/>
                        <a:cs typeface="Arial" panose="020B0604020202020204" pitchFamily="34" charset="0"/>
                      </a:endParaRPr>
                    </a:p>
                    <a:p>
                      <a:pPr algn="ctr"/>
                      <a:endParaRPr lang="en-AU" sz="1600" dirty="0">
                        <a:solidFill>
                          <a:schemeClr val="tx1"/>
                        </a:solidFill>
                      </a:endParaRPr>
                    </a:p>
                  </a:txBody>
                  <a:tcPr>
                    <a:solidFill>
                      <a:schemeClr val="bg1"/>
                    </a:solidFill>
                  </a:tcPr>
                </a:tc>
                <a:tc hMerge="1">
                  <a:txBody>
                    <a:bodyPr/>
                    <a:lstStyle/>
                    <a:p>
                      <a:pPr marL="214313" indent="-214313">
                        <a:buFont typeface="Arial" panose="020B0604020202020204" pitchFamily="34" charset="0"/>
                        <a:buChar char="•"/>
                      </a:pPr>
                      <a:endParaRPr lang="en-AU" sz="1600" dirty="0"/>
                    </a:p>
                  </a:txBody>
                  <a:tcPr/>
                </a:tc>
                <a:extLst>
                  <a:ext uri="{0D108BD9-81ED-4DB2-BD59-A6C34878D82A}">
                    <a16:rowId xmlns:a16="http://schemas.microsoft.com/office/drawing/2014/main" val="10002"/>
                  </a:ext>
                </a:extLst>
              </a:tr>
            </a:tbl>
          </a:graphicData>
        </a:graphic>
      </p:graphicFrame>
      <p:sp>
        <p:nvSpPr>
          <p:cNvPr id="10" name="Down Arrow 9"/>
          <p:cNvSpPr/>
          <p:nvPr/>
        </p:nvSpPr>
        <p:spPr>
          <a:xfrm>
            <a:off x="3580505" y="4165104"/>
            <a:ext cx="1594962" cy="8484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p:cNvSpPr>
            <a:spLocks noGrp="1"/>
          </p:cNvSpPr>
          <p:nvPr>
            <p:ph type="sldNum" sz="quarter" idx="12"/>
          </p:nvPr>
        </p:nvSpPr>
        <p:spPr/>
        <p:txBody>
          <a:bodyPr/>
          <a:lstStyle/>
          <a:p>
            <a:fld id="{03E05789-976B-4150-B9E3-1E01A803BF5D}" type="slidenum">
              <a:rPr lang="en-AU" smtClean="0"/>
              <a:t>7</a:t>
            </a:fld>
            <a:endParaRPr lang="en-AU" dirty="0"/>
          </a:p>
        </p:txBody>
      </p:sp>
      <p:sp>
        <p:nvSpPr>
          <p:cNvPr id="8" name="Down Arrow 7"/>
          <p:cNvSpPr/>
          <p:nvPr/>
        </p:nvSpPr>
        <p:spPr>
          <a:xfrm>
            <a:off x="6622419" y="4147393"/>
            <a:ext cx="1594962" cy="8484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185204" y="1063109"/>
            <a:ext cx="2940372" cy="2800767"/>
          </a:xfrm>
          <a:prstGeom prst="rect">
            <a:avLst/>
          </a:prstGeom>
          <a:noFill/>
        </p:spPr>
        <p:txBody>
          <a:bodyPr wrap="square" rtlCol="0">
            <a:spAutoFit/>
          </a:bodyPr>
          <a:lstStyle/>
          <a:p>
            <a:pPr fontAlgn="t"/>
            <a:r>
              <a:rPr lang="en-AU" sz="1600" b="1" dirty="0"/>
              <a:t>Energy concerns</a:t>
            </a:r>
            <a:endParaRPr lang="en-AU" sz="1600" dirty="0"/>
          </a:p>
          <a:p>
            <a:pPr marL="285750" indent="-285750" fontAlgn="t">
              <a:buFont typeface="Arial" panose="020B0604020202020204" pitchFamily="34" charset="0"/>
              <a:buChar char="•"/>
            </a:pPr>
            <a:r>
              <a:rPr lang="en-AU" sz="1600" dirty="0"/>
              <a:t>Energy system is in crisis</a:t>
            </a:r>
          </a:p>
          <a:p>
            <a:pPr marL="285750" indent="-285750" fontAlgn="t">
              <a:buFont typeface="Arial" panose="020B0604020202020204" pitchFamily="34" charset="0"/>
              <a:buChar char="•"/>
            </a:pPr>
            <a:r>
              <a:rPr lang="en-AU" sz="1600" dirty="0"/>
              <a:t>Improve security &amp; affordability</a:t>
            </a:r>
          </a:p>
          <a:p>
            <a:pPr marL="285750" indent="-285750" fontAlgn="t">
              <a:buFont typeface="Arial" panose="020B0604020202020204" pitchFamily="34" charset="0"/>
              <a:buChar char="•"/>
            </a:pPr>
            <a:r>
              <a:rPr lang="en-AU" sz="1600" dirty="0"/>
              <a:t>Need new generation to replace old</a:t>
            </a:r>
          </a:p>
          <a:p>
            <a:pPr marL="285750" indent="-285750" fontAlgn="t">
              <a:buFont typeface="Arial" panose="020B0604020202020204" pitchFamily="34" charset="0"/>
              <a:buChar char="•"/>
            </a:pPr>
            <a:r>
              <a:rPr lang="en-AU" sz="1600" dirty="0"/>
              <a:t>Need new framework to adapt to new technologies </a:t>
            </a:r>
          </a:p>
          <a:p>
            <a:pPr fontAlgn="t"/>
            <a:endParaRPr lang="en-AU" sz="1600" dirty="0"/>
          </a:p>
          <a:p>
            <a:pPr fontAlgn="t"/>
            <a:endParaRPr lang="en-AU" sz="1600" dirty="0"/>
          </a:p>
          <a:p>
            <a:pPr fontAlgn="t"/>
            <a:endParaRPr lang="en-AU" sz="1600" dirty="0"/>
          </a:p>
        </p:txBody>
      </p:sp>
      <p:sp>
        <p:nvSpPr>
          <p:cNvPr id="11" name="Down Arrow 10"/>
          <p:cNvSpPr/>
          <p:nvPr/>
        </p:nvSpPr>
        <p:spPr>
          <a:xfrm>
            <a:off x="538591" y="4205581"/>
            <a:ext cx="1594962" cy="8484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a:off x="3172450" y="1030277"/>
            <a:ext cx="2730938" cy="3539430"/>
          </a:xfrm>
          <a:prstGeom prst="rect">
            <a:avLst/>
          </a:prstGeom>
          <a:noFill/>
        </p:spPr>
        <p:txBody>
          <a:bodyPr wrap="square" rtlCol="0">
            <a:spAutoFit/>
          </a:bodyPr>
          <a:lstStyle/>
          <a:p>
            <a:pPr fontAlgn="t"/>
            <a:r>
              <a:rPr lang="en-AU" sz="1600" b="1" dirty="0"/>
              <a:t>Climate concerns</a:t>
            </a:r>
            <a:endParaRPr lang="en-AU" sz="1600" dirty="0"/>
          </a:p>
          <a:p>
            <a:pPr marL="285750" indent="-285750" fontAlgn="t">
              <a:buFont typeface="Arial" panose="020B0604020202020204" pitchFamily="34" charset="0"/>
              <a:buChar char="•"/>
            </a:pPr>
            <a:r>
              <a:rPr lang="en-AU" sz="1600" dirty="0"/>
              <a:t>Low income/disadvantaged Australians most vulnerable to climate change impacts</a:t>
            </a:r>
          </a:p>
          <a:p>
            <a:pPr marL="285750" indent="-285750" fontAlgn="t">
              <a:buFont typeface="Arial" panose="020B0604020202020204" pitchFamily="34" charset="0"/>
              <a:buChar char="•"/>
            </a:pPr>
            <a:r>
              <a:rPr lang="en-AU" sz="1600" dirty="0"/>
              <a:t>In Australia’s interest in keeping climate change to 1.5-2</a:t>
            </a:r>
            <a:r>
              <a:rPr lang="en-AU" sz="1600" b="1" dirty="0"/>
              <a:t>°</a:t>
            </a:r>
            <a:r>
              <a:rPr lang="en-AU" sz="1600" dirty="0"/>
              <a:t>C </a:t>
            </a:r>
          </a:p>
          <a:p>
            <a:pPr marL="285750" indent="-285750" fontAlgn="t">
              <a:buFont typeface="Arial" panose="020B0604020202020204" pitchFamily="34" charset="0"/>
              <a:buChar char="•"/>
            </a:pPr>
            <a:r>
              <a:rPr lang="en-AU" sz="1600" dirty="0"/>
              <a:t>Transition to net zero electricity supply by mid-century is necessary</a:t>
            </a:r>
          </a:p>
          <a:p>
            <a:pPr fontAlgn="t"/>
            <a:endParaRPr lang="en-AU" sz="1600" dirty="0"/>
          </a:p>
          <a:p>
            <a:pPr fontAlgn="t"/>
            <a:endParaRPr lang="en-AU" sz="1600" dirty="0"/>
          </a:p>
          <a:p>
            <a:pPr fontAlgn="t"/>
            <a:endParaRPr lang="en-AU" sz="1600" dirty="0"/>
          </a:p>
        </p:txBody>
      </p:sp>
      <p:sp>
        <p:nvSpPr>
          <p:cNvPr id="13" name="TextBox 12"/>
          <p:cNvSpPr txBox="1"/>
          <p:nvPr/>
        </p:nvSpPr>
        <p:spPr>
          <a:xfrm>
            <a:off x="6134788" y="1063109"/>
            <a:ext cx="2892848" cy="2308324"/>
          </a:xfrm>
          <a:prstGeom prst="rect">
            <a:avLst/>
          </a:prstGeom>
          <a:noFill/>
        </p:spPr>
        <p:txBody>
          <a:bodyPr wrap="square" rtlCol="0">
            <a:spAutoFit/>
          </a:bodyPr>
          <a:lstStyle/>
          <a:p>
            <a:pPr fontAlgn="t"/>
            <a:r>
              <a:rPr lang="en-AU" sz="1600" b="1" dirty="0"/>
              <a:t>Social concerns</a:t>
            </a:r>
            <a:endParaRPr lang="en-AU" sz="1600" dirty="0"/>
          </a:p>
          <a:p>
            <a:pPr marL="285750" indent="-285750" fontAlgn="t">
              <a:buFont typeface="Arial" panose="020B0604020202020204" pitchFamily="34" charset="0"/>
              <a:buChar char="•"/>
            </a:pPr>
            <a:r>
              <a:rPr lang="en-AU" sz="1600" dirty="0"/>
              <a:t>Energy is an essential service</a:t>
            </a:r>
          </a:p>
          <a:p>
            <a:pPr marL="285750" indent="-285750" fontAlgn="t">
              <a:buFont typeface="Arial" panose="020B0604020202020204" pitchFamily="34" charset="0"/>
              <a:buChar char="•"/>
            </a:pPr>
            <a:r>
              <a:rPr lang="en-AU" sz="1600" dirty="0"/>
              <a:t>Capacity to Pay</a:t>
            </a:r>
          </a:p>
          <a:p>
            <a:pPr marL="285750" indent="-285750" fontAlgn="t">
              <a:buFont typeface="Arial" panose="020B0604020202020204" pitchFamily="34" charset="0"/>
              <a:buChar char="•"/>
            </a:pPr>
            <a:r>
              <a:rPr lang="en-AU" sz="1600" dirty="0"/>
              <a:t>Access</a:t>
            </a:r>
          </a:p>
          <a:p>
            <a:pPr marL="285750" indent="-285750" fontAlgn="t">
              <a:buFont typeface="Arial" panose="020B0604020202020204" pitchFamily="34" charset="0"/>
              <a:buChar char="•"/>
            </a:pPr>
            <a:r>
              <a:rPr lang="en-AU" sz="1600" dirty="0"/>
              <a:t>Circumstances – health, education, language, geography, disability</a:t>
            </a:r>
          </a:p>
          <a:p>
            <a:pPr marL="285750" indent="-285750" fontAlgn="t">
              <a:buFont typeface="Arial" panose="020B0604020202020204" pitchFamily="34" charset="0"/>
              <a:buChar char="•"/>
            </a:pPr>
            <a:r>
              <a:rPr lang="en-AU" sz="1600" dirty="0"/>
              <a:t>Housing costs</a:t>
            </a:r>
          </a:p>
          <a:p>
            <a:pPr fontAlgn="t"/>
            <a:endParaRPr lang="en-AU" sz="1600" dirty="0"/>
          </a:p>
        </p:txBody>
      </p:sp>
    </p:spTree>
    <p:extLst>
      <p:ext uri="{BB962C8B-B14F-4D97-AF65-F5344CB8AC3E}">
        <p14:creationId xmlns:p14="http://schemas.microsoft.com/office/powerpoint/2010/main" val="1716342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768" y="383575"/>
            <a:ext cx="8353168" cy="400110"/>
          </a:xfrm>
          <a:prstGeom prst="rect">
            <a:avLst/>
          </a:prstGeom>
          <a:noFill/>
        </p:spPr>
        <p:txBody>
          <a:bodyPr wrap="square" rtlCol="0">
            <a:spAutoFit/>
          </a:bodyPr>
          <a:lstStyle/>
          <a:p>
            <a:pPr algn="ctr"/>
            <a:r>
              <a:rPr lang="en-AU" sz="2000" b="1" dirty="0">
                <a:solidFill>
                  <a:srgbClr val="0070C0"/>
                </a:solidFill>
                <a:latin typeface="Arial" panose="020B0604020202020204" pitchFamily="34" charset="0"/>
                <a:cs typeface="Arial" panose="020B0604020202020204" pitchFamily="34" charset="0"/>
              </a:rPr>
              <a:t>WHAT IS TO BE DONE? FIVE POLICY OUTCOMES</a:t>
            </a:r>
          </a:p>
        </p:txBody>
      </p:sp>
      <p:sp>
        <p:nvSpPr>
          <p:cNvPr id="4" name="TextBox 3"/>
          <p:cNvSpPr txBox="1"/>
          <p:nvPr/>
        </p:nvSpPr>
        <p:spPr>
          <a:xfrm>
            <a:off x="470006" y="1166777"/>
            <a:ext cx="8229600" cy="4739759"/>
          </a:xfrm>
          <a:prstGeom prst="rect">
            <a:avLst/>
          </a:prstGeom>
          <a:noFill/>
        </p:spPr>
        <p:txBody>
          <a:bodyPr wrap="square" rtlCol="0">
            <a:spAutoFit/>
          </a:bodyPr>
          <a:lstStyle/>
          <a:p>
            <a:pPr marL="342900" indent="-342900" fontAlgn="base">
              <a:buFont typeface="+mj-lt"/>
              <a:buAutoNum type="arabicPeriod"/>
            </a:pPr>
            <a:r>
              <a:rPr lang="en-AU" dirty="0">
                <a:cs typeface="Arial" panose="020B0604020202020204" pitchFamily="34" charset="0"/>
              </a:rPr>
              <a:t>Electricity priced efficiently (including integrated climate policy)</a:t>
            </a:r>
          </a:p>
          <a:p>
            <a:pPr marL="342900" indent="-342900" fontAlgn="base">
              <a:buFont typeface="+mj-lt"/>
              <a:buAutoNum type="arabicPeriod"/>
            </a:pPr>
            <a:endParaRPr lang="en-AU" dirty="0">
              <a:cs typeface="Arial" panose="020B0604020202020204" pitchFamily="34" charset="0"/>
            </a:endParaRPr>
          </a:p>
          <a:p>
            <a:pPr marL="342900" indent="-342900" fontAlgn="base">
              <a:buFont typeface="+mj-lt"/>
              <a:buAutoNum type="arabicPeriod"/>
            </a:pPr>
            <a:r>
              <a:rPr lang="en-AU" dirty="0">
                <a:cs typeface="Arial" panose="020B0604020202020204" pitchFamily="34" charset="0"/>
              </a:rPr>
              <a:t>Informed and engaged consumers</a:t>
            </a:r>
          </a:p>
          <a:p>
            <a:pPr marL="342900" indent="-342900" fontAlgn="base">
              <a:buFont typeface="+mj-lt"/>
              <a:buAutoNum type="arabicPeriod"/>
            </a:pPr>
            <a:endParaRPr lang="en-AU" dirty="0">
              <a:cs typeface="Arial" panose="020B0604020202020204" pitchFamily="34" charset="0"/>
            </a:endParaRPr>
          </a:p>
          <a:p>
            <a:pPr marL="342900" indent="-342900" fontAlgn="base">
              <a:buFont typeface="+mj-lt"/>
              <a:buAutoNum type="arabicPeriod"/>
            </a:pPr>
            <a:r>
              <a:rPr lang="en-AU" dirty="0">
                <a:cs typeface="Arial" panose="020B0604020202020204" pitchFamily="34" charset="0"/>
              </a:rPr>
              <a:t>Energy consumed efficiently and productively</a:t>
            </a:r>
          </a:p>
          <a:p>
            <a:pPr marL="342900" indent="-342900" fontAlgn="base">
              <a:buFont typeface="+mj-lt"/>
              <a:buAutoNum type="arabicPeriod"/>
            </a:pPr>
            <a:endParaRPr lang="en-AU" dirty="0">
              <a:cs typeface="Arial" panose="020B0604020202020204" pitchFamily="34" charset="0"/>
            </a:endParaRPr>
          </a:p>
          <a:p>
            <a:pPr marL="342900" indent="-342900" fontAlgn="base">
              <a:buFont typeface="+mj-lt"/>
              <a:buAutoNum type="arabicPeriod"/>
            </a:pPr>
            <a:r>
              <a:rPr lang="en-AU" dirty="0">
                <a:cs typeface="Arial" panose="020B0604020202020204" pitchFamily="34" charset="0"/>
              </a:rPr>
              <a:t>Robust consumer protections</a:t>
            </a:r>
          </a:p>
          <a:p>
            <a:pPr marL="342900" indent="-342900" fontAlgn="base">
              <a:buFont typeface="+mj-lt"/>
              <a:buAutoNum type="arabicPeriod"/>
            </a:pPr>
            <a:endParaRPr lang="en-AU" dirty="0">
              <a:cs typeface="Arial" panose="020B0604020202020204" pitchFamily="34" charset="0"/>
            </a:endParaRPr>
          </a:p>
          <a:p>
            <a:pPr marL="342900" indent="-342900" fontAlgn="base">
              <a:buFont typeface="+mj-lt"/>
              <a:buAutoNum type="arabicPeriod"/>
            </a:pPr>
            <a:r>
              <a:rPr lang="en-AU" dirty="0">
                <a:cs typeface="Arial" panose="020B0604020202020204" pitchFamily="34" charset="0"/>
              </a:rPr>
              <a:t>All households have a capacity to pay their energy bills.</a:t>
            </a:r>
          </a:p>
          <a:p>
            <a:pPr marL="342900" indent="-342900" fontAlgn="base">
              <a:buFont typeface="+mj-lt"/>
              <a:buAutoNum type="arabicPeriod"/>
            </a:pPr>
            <a:endParaRPr lang="en-AU" dirty="0">
              <a:cs typeface="Arial" panose="020B0604020202020204" pitchFamily="34" charset="0"/>
            </a:endParaRPr>
          </a:p>
          <a:p>
            <a:pPr fontAlgn="base"/>
            <a:r>
              <a:rPr lang="en-AU" sz="1400" dirty="0">
                <a:cs typeface="Arial" panose="020B0604020202020204" pitchFamily="34" charset="0"/>
              </a:rPr>
              <a:t>Developed by Andrew Nance, The Energy Project </a:t>
            </a:r>
          </a:p>
          <a:p>
            <a:pPr fontAlgn="base"/>
            <a:endParaRPr lang="en-AU" i="1" dirty="0">
              <a:solidFill>
                <a:schemeClr val="accent2"/>
              </a:solidFill>
              <a:cs typeface="Arial" panose="020B0604020202020204" pitchFamily="34" charset="0"/>
            </a:endParaRPr>
          </a:p>
          <a:p>
            <a:pPr algn="ctr" fontAlgn="base"/>
            <a:r>
              <a:rPr lang="en-AU" b="1" dirty="0">
                <a:cs typeface="Arial" panose="020B0604020202020204" pitchFamily="34" charset="0"/>
              </a:rPr>
              <a:t>Energy as an essential service – social good – overarching outcome </a:t>
            </a:r>
          </a:p>
          <a:p>
            <a:pPr fontAlgn="base"/>
            <a:endParaRPr lang="en-AU" i="1" dirty="0">
              <a:solidFill>
                <a:schemeClr val="accent2"/>
              </a:solidFill>
              <a:cs typeface="Arial" panose="020B0604020202020204" pitchFamily="34" charset="0"/>
            </a:endParaRPr>
          </a:p>
          <a:p>
            <a:pPr algn="ctr" fontAlgn="base"/>
            <a:r>
              <a:rPr lang="en-AU" i="1" dirty="0">
                <a:solidFill>
                  <a:schemeClr val="accent2"/>
                </a:solidFill>
                <a:cs typeface="Arial" panose="020B0604020202020204" pitchFamily="34" charset="0"/>
              </a:rPr>
              <a:t>To date, most policy focus has been on the first outcome, but all need to be pursued in broadly equal measures</a:t>
            </a:r>
          </a:p>
          <a:p>
            <a:endParaRPr lang="en-AU" dirty="0">
              <a:cs typeface="Arial" panose="020B0604020202020204" pitchFamily="34" charset="0"/>
            </a:endParaRPr>
          </a:p>
        </p:txBody>
      </p:sp>
      <p:sp>
        <p:nvSpPr>
          <p:cNvPr id="3" name="Slide Number Placeholder 2"/>
          <p:cNvSpPr>
            <a:spLocks noGrp="1"/>
          </p:cNvSpPr>
          <p:nvPr>
            <p:ph type="sldNum" sz="quarter" idx="12"/>
          </p:nvPr>
        </p:nvSpPr>
        <p:spPr/>
        <p:txBody>
          <a:bodyPr/>
          <a:lstStyle/>
          <a:p>
            <a:fld id="{03E05789-976B-4150-B9E3-1E01A803BF5D}" type="slidenum">
              <a:rPr lang="en-AU" smtClean="0"/>
              <a:t>8</a:t>
            </a:fld>
            <a:endParaRPr lang="en-AU"/>
          </a:p>
        </p:txBody>
      </p:sp>
    </p:spTree>
    <p:extLst>
      <p:ext uri="{BB962C8B-B14F-4D97-AF65-F5344CB8AC3E}">
        <p14:creationId xmlns:p14="http://schemas.microsoft.com/office/powerpoint/2010/main" val="2404264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768" y="190927"/>
            <a:ext cx="8668659" cy="646331"/>
          </a:xfrm>
          <a:prstGeom prst="rect">
            <a:avLst/>
          </a:prstGeom>
          <a:noFill/>
        </p:spPr>
        <p:txBody>
          <a:bodyPr wrap="square" rtlCol="0">
            <a:spAutoFit/>
          </a:bodyPr>
          <a:lstStyle/>
          <a:p>
            <a:pPr algn="ctr"/>
            <a:r>
              <a:rPr lang="en-AU" b="1" dirty="0">
                <a:solidFill>
                  <a:srgbClr val="0070C0"/>
                </a:solidFill>
                <a:latin typeface="Arial" panose="020B0604020202020204" pitchFamily="34" charset="0"/>
                <a:cs typeface="Arial" panose="020B0604020202020204" pitchFamily="34" charset="0"/>
              </a:rPr>
              <a:t>OUTCOME 1 - ELECTRICITY PRICED EFFICIENTLY (INCLUDING INTEGRATED CLIMATE POLICY)</a:t>
            </a:r>
          </a:p>
        </p:txBody>
      </p:sp>
      <p:sp>
        <p:nvSpPr>
          <p:cNvPr id="4" name="Slide Number Placeholder 3"/>
          <p:cNvSpPr>
            <a:spLocks noGrp="1"/>
          </p:cNvSpPr>
          <p:nvPr>
            <p:ph type="sldNum" sz="quarter" idx="12"/>
          </p:nvPr>
        </p:nvSpPr>
        <p:spPr/>
        <p:txBody>
          <a:bodyPr/>
          <a:lstStyle/>
          <a:p>
            <a:fld id="{03E05789-976B-4150-B9E3-1E01A803BF5D}" type="slidenum">
              <a:rPr lang="en-AU" smtClean="0"/>
              <a:t>9</a:t>
            </a:fld>
            <a:endParaRPr lang="en-AU"/>
          </a:p>
        </p:txBody>
      </p:sp>
      <p:graphicFrame>
        <p:nvGraphicFramePr>
          <p:cNvPr id="5" name="Table 4"/>
          <p:cNvGraphicFramePr>
            <a:graphicFrameLocks noGrp="1"/>
          </p:cNvGraphicFramePr>
          <p:nvPr>
            <p:extLst>
              <p:ext uri="{D42A27DB-BD31-4B8C-83A1-F6EECF244321}">
                <p14:modId xmlns:p14="http://schemas.microsoft.com/office/powerpoint/2010/main" val="1459670643"/>
              </p:ext>
            </p:extLst>
          </p:nvPr>
        </p:nvGraphicFramePr>
        <p:xfrm>
          <a:off x="721029" y="1220063"/>
          <a:ext cx="7530341" cy="4753482"/>
        </p:xfrm>
        <a:graphic>
          <a:graphicData uri="http://schemas.openxmlformats.org/drawingml/2006/table">
            <a:tbl>
              <a:tblPr/>
              <a:tblGrid>
                <a:gridCol w="7530341">
                  <a:extLst>
                    <a:ext uri="{9D8B030D-6E8A-4147-A177-3AD203B41FA5}">
                      <a16:colId xmlns:a16="http://schemas.microsoft.com/office/drawing/2014/main" val="20000"/>
                    </a:ext>
                  </a:extLst>
                </a:gridCol>
              </a:tblGrid>
              <a:tr h="4753482">
                <a:tc>
                  <a:txBody>
                    <a:bodyPr/>
                    <a:lstStyle/>
                    <a:p>
                      <a:pPr marL="60960" rtl="0" fontAlgn="t">
                        <a:spcBef>
                          <a:spcPts val="0"/>
                        </a:spcBef>
                        <a:spcAft>
                          <a:spcPts val="0"/>
                        </a:spcAft>
                      </a:pPr>
                      <a:r>
                        <a:rPr lang="en-AU" sz="2000" b="1" i="0" u="none" strike="noStrike" dirty="0">
                          <a:solidFill>
                            <a:srgbClr val="000000"/>
                          </a:solidFill>
                          <a:effectLst/>
                          <a:latin typeface="+mn-lt"/>
                          <a:cs typeface="Arial" panose="020B0604020202020204" pitchFamily="34" charset="0"/>
                        </a:rPr>
                        <a:t>Top Priorities</a:t>
                      </a:r>
                      <a:endParaRPr lang="en-AU" sz="2000" dirty="0">
                        <a:effectLst/>
                        <a:latin typeface="+mn-lt"/>
                        <a:cs typeface="Arial" panose="020B0604020202020204" pitchFamily="34" charset="0"/>
                      </a:endParaRPr>
                    </a:p>
                    <a:p>
                      <a:pPr marL="285750" indent="-285750" rtl="0" fontAlgn="base">
                        <a:spcBef>
                          <a:spcPts val="0"/>
                        </a:spcBef>
                        <a:spcAft>
                          <a:spcPts val="0"/>
                        </a:spcAft>
                        <a:buFont typeface="Arial" panose="020B0604020202020204" pitchFamily="34" charset="0"/>
                        <a:buChar char="•"/>
                      </a:pPr>
                      <a:r>
                        <a:rPr lang="en-AU" sz="1600" b="0" i="0" u="none" strike="noStrike" dirty="0">
                          <a:solidFill>
                            <a:srgbClr val="000000"/>
                          </a:solidFill>
                          <a:effectLst/>
                          <a:latin typeface="+mn-lt"/>
                          <a:cs typeface="Arial" panose="020B0604020202020204" pitchFamily="34" charset="0"/>
                        </a:rPr>
                        <a:t>Federal government work with COAG Energy Ministers to implement effective and stable policies in the electricity sector consistent with Paris Agreement objectives, comprising a carefully designed package that utilises market mechanisms, regulation and on-budget measures.</a:t>
                      </a:r>
                    </a:p>
                    <a:p>
                      <a:pPr marL="285750" indent="-285750" rtl="0" fontAlgn="base">
                        <a:spcBef>
                          <a:spcPts val="0"/>
                        </a:spcBef>
                        <a:spcAft>
                          <a:spcPts val="0"/>
                        </a:spcAft>
                        <a:buFont typeface="Arial" panose="020B0604020202020204" pitchFamily="34" charset="0"/>
                        <a:buChar char="•"/>
                      </a:pPr>
                      <a:r>
                        <a:rPr lang="en-AU" sz="1600" b="0" i="0" u="none" strike="noStrike" dirty="0">
                          <a:solidFill>
                            <a:srgbClr val="000000"/>
                          </a:solidFill>
                          <a:effectLst/>
                          <a:latin typeface="+mn-lt"/>
                          <a:cs typeface="Arial" panose="020B0604020202020204" pitchFamily="34" charset="0"/>
                        </a:rPr>
                        <a:t>Federal Government work with COAG Energy Ministers to develop policies for  managed coal generator retirement and replacement in the interests of the public, energy consumers, and communities.</a:t>
                      </a:r>
                    </a:p>
                    <a:p>
                      <a:pPr marL="60960" rtl="0" fontAlgn="t">
                        <a:spcBef>
                          <a:spcPts val="0"/>
                        </a:spcBef>
                        <a:spcAft>
                          <a:spcPts val="0"/>
                        </a:spcAft>
                      </a:pPr>
                      <a:br>
                        <a:rPr lang="en-AU" sz="1600" dirty="0">
                          <a:effectLst/>
                          <a:latin typeface="+mn-lt"/>
                          <a:cs typeface="Arial" panose="020B0604020202020204" pitchFamily="34" charset="0"/>
                        </a:rPr>
                      </a:br>
                      <a:r>
                        <a:rPr lang="en-AU" sz="2000" b="1" i="0" u="none" strike="noStrike" dirty="0">
                          <a:solidFill>
                            <a:srgbClr val="000000"/>
                          </a:solidFill>
                          <a:effectLst/>
                          <a:latin typeface="+mn-lt"/>
                          <a:cs typeface="Arial" panose="020B0604020202020204" pitchFamily="34" charset="0"/>
                        </a:rPr>
                        <a:t>Other important priorities</a:t>
                      </a:r>
                      <a:endParaRPr lang="en-AU" sz="2000" dirty="0">
                        <a:effectLst/>
                        <a:latin typeface="+mn-lt"/>
                        <a:cs typeface="Arial" panose="020B0604020202020204" pitchFamily="34" charset="0"/>
                      </a:endParaRPr>
                    </a:p>
                    <a:p>
                      <a:pPr marL="285750" indent="-285750" rtl="0" fontAlgn="base">
                        <a:spcBef>
                          <a:spcPts val="0"/>
                        </a:spcBef>
                        <a:spcAft>
                          <a:spcPts val="0"/>
                        </a:spcAft>
                        <a:buFont typeface="Arial" panose="020B0604020202020204" pitchFamily="34" charset="0"/>
                        <a:buChar char="•"/>
                      </a:pPr>
                      <a:r>
                        <a:rPr lang="en-AU" sz="1600" b="0" i="0" u="none" strike="noStrike" dirty="0">
                          <a:solidFill>
                            <a:srgbClr val="000000"/>
                          </a:solidFill>
                          <a:effectLst/>
                          <a:latin typeface="+mn-lt"/>
                          <a:cs typeface="Arial" panose="020B0604020202020204" pitchFamily="34" charset="0"/>
                        </a:rPr>
                        <a:t>Federal and state Governments support the development of community and local energy models that  enable low-income and disadvantaged households to access affordable distributive energy.</a:t>
                      </a:r>
                    </a:p>
                    <a:p>
                      <a:pPr marL="285750" indent="-285750" rtl="0" fontAlgn="base">
                        <a:spcBef>
                          <a:spcPts val="0"/>
                        </a:spcBef>
                        <a:spcAft>
                          <a:spcPts val="0"/>
                        </a:spcAft>
                        <a:buFont typeface="Arial" panose="020B0604020202020204" pitchFamily="34" charset="0"/>
                        <a:buChar char="•"/>
                      </a:pPr>
                      <a:r>
                        <a:rPr lang="en-AU" sz="1600" b="0" i="0" u="none" strike="noStrike" dirty="0">
                          <a:solidFill>
                            <a:srgbClr val="000000"/>
                          </a:solidFill>
                          <a:effectLst/>
                          <a:latin typeface="+mn-lt"/>
                          <a:cs typeface="Arial" panose="020B0604020202020204" pitchFamily="34" charset="0"/>
                        </a:rPr>
                        <a:t>COAG Energy Council consider incorporating social and environmental objectives into the National Energy Market objectives (NEO)</a:t>
                      </a:r>
                    </a:p>
                    <a:p>
                      <a:pPr marL="285750" indent="-285750" rtl="0" fontAlgn="base">
                        <a:spcBef>
                          <a:spcPts val="0"/>
                        </a:spcBef>
                        <a:spcAft>
                          <a:spcPts val="0"/>
                        </a:spcAft>
                        <a:buFont typeface="Arial" panose="020B0604020202020204" pitchFamily="34" charset="0"/>
                        <a:buChar char="•"/>
                      </a:pPr>
                      <a:r>
                        <a:rPr lang="en-AU" sz="1600" b="0" i="0" u="none" strike="noStrike" dirty="0">
                          <a:solidFill>
                            <a:srgbClr val="000000"/>
                          </a:solidFill>
                          <a:effectLst/>
                          <a:latin typeface="+mn-lt"/>
                          <a:cs typeface="Arial" panose="020B0604020202020204" pitchFamily="34" charset="0"/>
                        </a:rPr>
                        <a:t>COAG Energy Ministers implement policies to improve the role and utilisation of the electricity network in contributing to demand management and distributed generation that is inclusive and equitable.</a:t>
                      </a:r>
                    </a:p>
                  </a:txBody>
                  <a:tcPr marL="63500" marR="63500" marT="63500" marB="63500">
                    <a:lnL>
                      <a:noFill/>
                    </a:lnL>
                    <a:lnR>
                      <a:noFill/>
                    </a:lnR>
                    <a:lnT>
                      <a:noFill/>
                    </a:lnT>
                    <a:lnB>
                      <a:noFill/>
                    </a:lnB>
                    <a:solidFill>
                      <a:srgbClr val="CFE2F3"/>
                    </a:solidFill>
                  </a:tcPr>
                </a:tc>
                <a:extLst>
                  <a:ext uri="{0D108BD9-81ED-4DB2-BD59-A6C34878D82A}">
                    <a16:rowId xmlns:a16="http://schemas.microsoft.com/office/drawing/2014/main" val="10000"/>
                  </a:ext>
                </a:extLst>
              </a:tr>
            </a:tbl>
          </a:graphicData>
        </a:graphic>
      </p:graphicFrame>
      <p:sp>
        <p:nvSpPr>
          <p:cNvPr id="6" name="Rectangle 1"/>
          <p:cNvSpPr>
            <a:spLocks noChangeArrowheads="1"/>
          </p:cNvSpPr>
          <p:nvPr/>
        </p:nvSpPr>
        <p:spPr bwMode="auto">
          <a:xfrm>
            <a:off x="651354" y="3037977"/>
            <a:ext cx="942270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569701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2019</TotalTime>
  <Words>2341</Words>
  <Application>Microsoft Office PowerPoint</Application>
  <PresentationFormat>On-screen Show (4:3)</PresentationFormat>
  <Paragraphs>418</Paragraphs>
  <Slides>25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HelveticaNeueLT Std</vt:lpstr>
      <vt:lpstr>Times New Roman</vt:lpstr>
      <vt:lpstr>Office Theme</vt:lpstr>
      <vt:lpstr>Empowering low income households through electricity decarbonisation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Empowering low income households through electricity decarbonisation</dc:title>
  <dc:creator>Olivia Kember</dc:creator>
  <cp:lastModifiedBy>Tina Wong</cp:lastModifiedBy>
  <cp:revision>126</cp:revision>
  <dcterms:created xsi:type="dcterms:W3CDTF">2017-03-28T00:54:54Z</dcterms:created>
  <dcterms:modified xsi:type="dcterms:W3CDTF">2017-07-10T23:39:37Z</dcterms:modified>
</cp:coreProperties>
</file>