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8"/>
  </p:notesMasterIdLst>
  <p:sldIdLst>
    <p:sldId id="382" r:id="rId2"/>
    <p:sldId id="412" r:id="rId3"/>
    <p:sldId id="418" r:id="rId4"/>
    <p:sldId id="426" r:id="rId5"/>
    <p:sldId id="415" r:id="rId6"/>
    <p:sldId id="416" r:id="rId7"/>
    <p:sldId id="425" r:id="rId8"/>
    <p:sldId id="423" r:id="rId9"/>
    <p:sldId id="428" r:id="rId10"/>
    <p:sldId id="422" r:id="rId11"/>
    <p:sldId id="421" r:id="rId12"/>
    <p:sldId id="424" r:id="rId13"/>
    <p:sldId id="420" r:id="rId14"/>
    <p:sldId id="429" r:id="rId15"/>
    <p:sldId id="431" r:id="rId16"/>
    <p:sldId id="432" r:id="rId17"/>
    <p:sldId id="433" r:id="rId18"/>
    <p:sldId id="430" r:id="rId19"/>
    <p:sldId id="413" r:id="rId20"/>
    <p:sldId id="408" r:id="rId21"/>
    <p:sldId id="427" r:id="rId22"/>
    <p:sldId id="434" r:id="rId23"/>
    <p:sldId id="435" r:id="rId24"/>
    <p:sldId id="436" r:id="rId25"/>
    <p:sldId id="437" r:id="rId26"/>
    <p:sldId id="39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3366CC"/>
    <a:srgbClr val="FF99FF"/>
    <a:srgbClr val="66FF66"/>
    <a:srgbClr val="FF5050"/>
    <a:srgbClr val="FF9900"/>
    <a:srgbClr val="FFCC66"/>
    <a:srgbClr val="FFFFCC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127" d="100"/>
          <a:sy n="127" d="100"/>
        </p:scale>
        <p:origin x="1779" y="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B5A3F-58F8-466E-AEC4-E34D92D6D2D3}" type="datetimeFigureOut">
              <a:rPr lang="en-AU" smtClean="0"/>
              <a:pPr/>
              <a:t>17/02/2017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053A3-59D1-45A0-A628-0C8C19F6F97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520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3D5D1-9965-4DC2-9C84-340A694DE5FA}" type="slidenum">
              <a:rPr lang="ko-KR" altLang="en-US"/>
              <a:pPr/>
              <a:t>19</a:t>
            </a:fld>
            <a:endParaRPr lang="en-US" altLang="ko-KR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4838" y="260350"/>
            <a:ext cx="5648325" cy="4237038"/>
          </a:xfrm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4649788"/>
            <a:ext cx="5935662" cy="4519612"/>
          </a:xfrm>
        </p:spPr>
        <p:txBody>
          <a:bodyPr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4745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253-3DD7-4ABB-9428-23B8431D9EBD}" type="datetime1">
              <a:rPr lang="en-US" smtClean="0"/>
              <a:t>2/17/2017</a:t>
            </a:fld>
            <a:endParaRPr lang="en-AU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1043608" y="6525344"/>
            <a:ext cx="2895600" cy="188218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extLst/>
          </a:lstStyle>
          <a:p>
            <a:r>
              <a:rPr lang="en-AU"/>
              <a:t>www.orchestrate.com.au</a:t>
            </a:r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Picture 2" descr="C:\Users\malcolmalder\Documents\Alder personal\Orchestrate\Admin\Orchestrate_Logo_Colour_Smal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668660" cy="6624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4322-4D6A-4EA1-911B-54C3DB56CC03}" type="datetime1">
              <a:rPr lang="en-US" smtClean="0"/>
              <a:t>2/17/2017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E822-4019-4AD0-AAF4-8CC9B619A04F}" type="datetime1">
              <a:rPr lang="en-US" smtClean="0"/>
              <a:t>2/17/2017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564" y="2152650"/>
            <a:ext cx="6359525" cy="4013200"/>
          </a:xfrm>
          <a:noFill/>
        </p:spPr>
        <p:txBody>
          <a:bodyPr/>
          <a:lstStyle>
            <a:lvl2pPr marL="1588" indent="-1588"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95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8C40-FAA9-454F-8CD3-661E76B27AFE}" type="datetime1">
              <a:rPr lang="en-US" smtClean="0"/>
              <a:t>2/17/2017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5F48-A5A7-4A8B-831A-76E6983D9304}" type="datetime1">
              <a:rPr lang="en-US" smtClean="0"/>
              <a:t>2/17/2017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1040-BEE0-46E1-829A-EAA9887DB39F}" type="datetime1">
              <a:rPr lang="en-US" smtClean="0"/>
              <a:t>2/17/2017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CA0B-A0BF-47E6-A427-8BC3F4023C19}" type="datetime1">
              <a:rPr lang="en-US" smtClean="0"/>
              <a:t>2/17/2017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59D6-E8C4-4A00-8D15-7CAB624C98F5}" type="datetime1">
              <a:rPr lang="en-US" smtClean="0"/>
              <a:t>2/17/2017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4563-7494-40CA-BE94-031BB65D59CE}" type="datetime1">
              <a:rPr lang="en-US" smtClean="0"/>
              <a:t>2/17/2017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571D-E018-44C8-8891-4A7328E8E0D7}" type="datetime1">
              <a:rPr lang="en-US" smtClean="0"/>
              <a:t>2/17/2017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7FB0-C077-45A6-970F-44CFA2759D6F}" type="datetime1">
              <a:rPr lang="en-US" smtClean="0"/>
              <a:t>2/17/2017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www.orchestrate.com.au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A95A2E3-89F3-4BB2-864F-78D3C60D1A2A}" type="datetime1">
              <a:rPr lang="en-US" smtClean="0"/>
              <a:t>2/17/2017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AU"/>
              <a:t>www.orchestrate.com.au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29A530E-20E5-4648-A127-CE68CACAA60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3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malcolmalder@orchestrate.com.a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100832"/>
            <a:ext cx="6120680" cy="1472184"/>
          </a:xfrm>
        </p:spPr>
        <p:txBody>
          <a:bodyPr>
            <a:normAutofit/>
          </a:bodyPr>
          <a:lstStyle/>
          <a:p>
            <a:pPr algn="ctr"/>
            <a:r>
              <a:rPr lang="en-AU" sz="4000" b="1" dirty="0">
                <a:solidFill>
                  <a:schemeClr val="bg2">
                    <a:lumMod val="25000"/>
                  </a:schemeClr>
                </a:solidFill>
                <a:effectLst/>
              </a:rPr>
              <a:t>Consumers driving transformation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4412704"/>
            <a:ext cx="7243896" cy="1752600"/>
          </a:xfrm>
        </p:spPr>
        <p:txBody>
          <a:bodyPr>
            <a:normAutofit/>
          </a:bodyPr>
          <a:lstStyle/>
          <a:p>
            <a:pPr algn="ctr"/>
            <a:r>
              <a:rPr lang="en-AU" sz="2400" i="1" dirty="0"/>
              <a:t>20 February 2017</a:t>
            </a:r>
          </a:p>
        </p:txBody>
      </p:sp>
    </p:spTree>
    <p:extLst>
      <p:ext uri="{BB962C8B-B14F-4D97-AF65-F5344CB8AC3E}">
        <p14:creationId xmlns:p14="http://schemas.microsoft.com/office/powerpoint/2010/main" val="2664071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10</a:t>
            </a:fld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305" y="401458"/>
            <a:ext cx="1659390" cy="165939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3528" y="2204864"/>
            <a:ext cx="8466859" cy="3888432"/>
            <a:chOff x="323528" y="2204864"/>
            <a:chExt cx="8466859" cy="3888432"/>
          </a:xfrm>
        </p:grpSpPr>
        <p:pic>
          <p:nvPicPr>
            <p:cNvPr id="5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13" y="2348880"/>
              <a:ext cx="8335174" cy="374441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23528" y="2204864"/>
              <a:ext cx="777686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57523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5615" y="0"/>
            <a:ext cx="9144000" cy="698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11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327673"/>
            <a:ext cx="1305344" cy="1305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1186"/>
            <a:ext cx="4864537" cy="36484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520086"/>
            <a:ext cx="6489920" cy="4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8" y="1124744"/>
            <a:ext cx="9083148" cy="46283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12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51729"/>
            <a:ext cx="1008112" cy="10081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3861048"/>
            <a:ext cx="3744416" cy="2444502"/>
            <a:chOff x="323528" y="3861048"/>
            <a:chExt cx="3744416" cy="2444502"/>
          </a:xfrm>
        </p:grpSpPr>
        <p:sp>
          <p:nvSpPr>
            <p:cNvPr id="9" name="Speech Bubble: Rectangle with Corners Rounded 8"/>
            <p:cNvSpPr/>
            <p:nvPr/>
          </p:nvSpPr>
          <p:spPr>
            <a:xfrm>
              <a:off x="323528" y="3861048"/>
              <a:ext cx="3744416" cy="2444502"/>
            </a:xfrm>
            <a:prstGeom prst="wedgeRoundRectCallout">
              <a:avLst>
                <a:gd name="adj1" fmla="val -23590"/>
                <a:gd name="adj2" fmla="val -107639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4008929"/>
              <a:ext cx="3204139" cy="208614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097832" y="3861048"/>
            <a:ext cx="3744416" cy="2444502"/>
            <a:chOff x="5097832" y="3861048"/>
            <a:chExt cx="3744416" cy="2444502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5097832" y="3861048"/>
              <a:ext cx="3744416" cy="2444502"/>
            </a:xfrm>
            <a:prstGeom prst="wedgeRoundRectCallout">
              <a:avLst>
                <a:gd name="adj1" fmla="val -49192"/>
                <a:gd name="adj2" fmla="val -115482"/>
                <a:gd name="adj3" fmla="val 16667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1991" y="4059287"/>
              <a:ext cx="3166004" cy="209987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076056" y="782767"/>
            <a:ext cx="3744416" cy="2444502"/>
            <a:chOff x="5076056" y="782767"/>
            <a:chExt cx="3744416" cy="2444502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5076056" y="782767"/>
              <a:ext cx="3744416" cy="2444502"/>
            </a:xfrm>
            <a:prstGeom prst="wedgeRoundRectCallout">
              <a:avLst>
                <a:gd name="adj1" fmla="val 51041"/>
                <a:gd name="adj2" fmla="val 106723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2088" y="996246"/>
              <a:ext cx="3098969" cy="206856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3528" y="782767"/>
            <a:ext cx="3744416" cy="2525831"/>
            <a:chOff x="323528" y="782767"/>
            <a:chExt cx="3744416" cy="2525831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23528" y="782767"/>
              <a:ext cx="3744416" cy="2525831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553" y="944678"/>
              <a:ext cx="3231546" cy="2150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6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13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448" y="1344784"/>
            <a:ext cx="4185104" cy="41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14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1516488" cy="151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764704"/>
            <a:ext cx="705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336699"/>
                </a:solidFill>
              </a:rPr>
              <a:t>Internet of Things transformation…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2106681"/>
            <a:ext cx="70513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Reactive to pro-active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Myopic to holistic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Physical to digital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People to machines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37009"/>
            <a:ext cx="6654768" cy="39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15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1516488" cy="151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764704"/>
            <a:ext cx="705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336699"/>
                </a:solidFill>
              </a:rPr>
              <a:t>Internet of Things transformation…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2106681"/>
            <a:ext cx="70513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Reactive to pro-active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Myopic to holistic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Physical to digital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People to machines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008" y="2594305"/>
            <a:ext cx="5972344" cy="39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16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1516488" cy="151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764704"/>
            <a:ext cx="705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336699"/>
                </a:solidFill>
              </a:rPr>
              <a:t>Internet of Things transformation…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2106681"/>
            <a:ext cx="70513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Reactive to pro-active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Myopic to holistic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Physical to digital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People to machines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909" y="1771094"/>
            <a:ext cx="6464859" cy="40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17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1516488" cy="151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764704"/>
            <a:ext cx="705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336699"/>
                </a:solidFill>
              </a:rPr>
              <a:t>Internet of Things transformation…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2106681"/>
            <a:ext cx="70513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Reactive to pro-active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Myopic to holistic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Physical to digital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en-AU" sz="2800" b="1" dirty="0">
              <a:solidFill>
                <a:srgbClr val="336699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AU" sz="2800" b="1" dirty="0">
                <a:solidFill>
                  <a:srgbClr val="336699"/>
                </a:solidFill>
              </a:rPr>
              <a:t>People to machines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008" y="1591196"/>
            <a:ext cx="6857721" cy="42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18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1516488" cy="151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908720"/>
            <a:ext cx="56166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336699"/>
                </a:solidFill>
              </a:rPr>
              <a:t>Transformation lessons…</a:t>
            </a:r>
          </a:p>
          <a:p>
            <a:endParaRPr lang="en-AU" sz="4000" b="1" dirty="0">
              <a:solidFill>
                <a:srgbClr val="336699"/>
              </a:solidFill>
            </a:endParaRPr>
          </a:p>
          <a:p>
            <a:endParaRPr lang="en-AU" sz="4000" b="1" dirty="0">
              <a:solidFill>
                <a:srgbClr val="336699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3200" b="1" dirty="0">
                <a:solidFill>
                  <a:srgbClr val="336699"/>
                </a:solidFill>
              </a:rPr>
              <a:t>Complementarity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AU" sz="3200" b="1" dirty="0">
              <a:solidFill>
                <a:srgbClr val="336699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3200" b="1" dirty="0">
                <a:solidFill>
                  <a:srgbClr val="336699"/>
                </a:solidFill>
              </a:rPr>
              <a:t>Credibility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AU" sz="3200" b="1" dirty="0">
              <a:solidFill>
                <a:srgbClr val="336699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3200" b="1" dirty="0">
                <a:solidFill>
                  <a:srgbClr val="336699"/>
                </a:solidFill>
              </a:rPr>
              <a:t>Calibrated</a:t>
            </a:r>
            <a:endParaRPr lang="en-AU" sz="28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83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7462" y="0"/>
            <a:ext cx="9144000" cy="70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" name="Group 6"/>
          <p:cNvGrpSpPr/>
          <p:nvPr/>
        </p:nvGrpSpPr>
        <p:grpSpPr>
          <a:xfrm>
            <a:off x="0" y="188640"/>
            <a:ext cx="9144000" cy="2285231"/>
            <a:chOff x="0" y="188640"/>
            <a:chExt cx="9144000" cy="2285231"/>
          </a:xfrm>
        </p:grpSpPr>
        <p:sp>
          <p:nvSpPr>
            <p:cNvPr id="360450" name="Rectangle 2"/>
            <p:cNvSpPr>
              <a:spLocks noChangeArrowheads="1"/>
            </p:cNvSpPr>
            <p:nvPr/>
          </p:nvSpPr>
          <p:spPr bwMode="auto">
            <a:xfrm>
              <a:off x="450850" y="188640"/>
              <a:ext cx="8242300" cy="7524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wrap="none" lIns="82124" tIns="41061" rIns="82124" bIns="41061" anchor="ctr"/>
            <a:lstStyle/>
            <a:p>
              <a:endParaRPr lang="en-AU"/>
            </a:p>
          </p:txBody>
        </p:sp>
        <p:sp>
          <p:nvSpPr>
            <p:cNvPr id="360451" name="Rectangle 3"/>
            <p:cNvSpPr>
              <a:spLocks noChangeArrowheads="1"/>
            </p:cNvSpPr>
            <p:nvPr/>
          </p:nvSpPr>
          <p:spPr bwMode="auto">
            <a:xfrm>
              <a:off x="0" y="692696"/>
              <a:ext cx="9144000" cy="1781175"/>
            </a:xfrm>
            <a:prstGeom prst="rect">
              <a:avLst/>
            </a:prstGeom>
            <a:solidFill>
              <a:srgbClr val="3365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124" tIns="41061" rIns="82124" bIns="41061" anchor="ctr"/>
            <a:lstStyle/>
            <a:p>
              <a:endParaRPr lang="en-AU"/>
            </a:p>
          </p:txBody>
        </p:sp>
        <p:grpSp>
          <p:nvGrpSpPr>
            <p:cNvPr id="360457" name="Group 9"/>
            <p:cNvGrpSpPr>
              <a:grpSpLocks/>
            </p:cNvGrpSpPr>
            <p:nvPr/>
          </p:nvGrpSpPr>
          <p:grpSpPr bwMode="auto">
            <a:xfrm>
              <a:off x="0" y="1295946"/>
              <a:ext cx="9144000" cy="765175"/>
              <a:chOff x="0" y="1713"/>
              <a:chExt cx="5760" cy="482"/>
            </a:xfrm>
          </p:grpSpPr>
          <p:sp>
            <p:nvSpPr>
              <p:cNvPr id="360458" name="Rectangle 10"/>
              <p:cNvSpPr>
                <a:spLocks noChangeArrowheads="1"/>
              </p:cNvSpPr>
              <p:nvPr/>
            </p:nvSpPr>
            <p:spPr bwMode="auto">
              <a:xfrm>
                <a:off x="0" y="1713"/>
                <a:ext cx="5760" cy="13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360459" name="Rectangle 11"/>
              <p:cNvSpPr>
                <a:spLocks noChangeArrowheads="1"/>
              </p:cNvSpPr>
              <p:nvPr/>
            </p:nvSpPr>
            <p:spPr bwMode="auto">
              <a:xfrm flipV="1">
                <a:off x="0" y="2057"/>
                <a:ext cx="5760" cy="13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360460" name="Rectangle 12"/>
              <p:cNvSpPr>
                <a:spLocks noChangeArrowheads="1"/>
              </p:cNvSpPr>
              <p:nvPr/>
            </p:nvSpPr>
            <p:spPr bwMode="auto">
              <a:xfrm>
                <a:off x="0" y="1782"/>
                <a:ext cx="5760" cy="344"/>
              </a:xfrm>
              <a:prstGeom prst="rect">
                <a:avLst/>
              </a:prstGeom>
              <a:solidFill>
                <a:srgbClr val="4B87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grpSp>
            <p:nvGrpSpPr>
              <p:cNvPr id="360461" name="Group 13"/>
              <p:cNvGrpSpPr>
                <a:grpSpLocks/>
              </p:cNvGrpSpPr>
              <p:nvPr/>
            </p:nvGrpSpPr>
            <p:grpSpPr bwMode="auto">
              <a:xfrm>
                <a:off x="1158" y="1782"/>
                <a:ext cx="481" cy="344"/>
                <a:chOff x="1152" y="1719"/>
                <a:chExt cx="481" cy="344"/>
              </a:xfrm>
            </p:grpSpPr>
            <p:sp>
              <p:nvSpPr>
                <p:cNvPr id="360462" name="AutoShape 14"/>
                <p:cNvSpPr>
                  <a:spLocks noChangeArrowheads="1"/>
                </p:cNvSpPr>
                <p:nvPr/>
              </p:nvSpPr>
              <p:spPr bwMode="auto">
                <a:xfrm>
                  <a:off x="1285" y="1719"/>
                  <a:ext cx="348" cy="344"/>
                </a:xfrm>
                <a:prstGeom prst="homePlate">
                  <a:avLst>
                    <a:gd name="adj" fmla="val 25291"/>
                  </a:avLst>
                </a:prstGeom>
                <a:gradFill rotWithShape="1">
                  <a:gsLst>
                    <a:gs pos="0">
                      <a:srgbClr val="8DBAE7">
                        <a:gamma/>
                        <a:shade val="46275"/>
                        <a:invGamma/>
                        <a:alpha val="0"/>
                      </a:srgbClr>
                    </a:gs>
                    <a:gs pos="100000">
                      <a:srgbClr val="8DBAE7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2124" tIns="41061" rIns="82124" bIns="41061" anchor="ctr"/>
                <a:lstStyle/>
                <a:p>
                  <a:endParaRPr lang="en-AU"/>
                </a:p>
              </p:txBody>
            </p:sp>
            <p:sp>
              <p:nvSpPr>
                <p:cNvPr id="360463" name="AutoShape 15"/>
                <p:cNvSpPr>
                  <a:spLocks noChangeArrowheads="1"/>
                </p:cNvSpPr>
                <p:nvPr/>
              </p:nvSpPr>
              <p:spPr bwMode="auto">
                <a:xfrm>
                  <a:off x="1152" y="1719"/>
                  <a:ext cx="348" cy="344"/>
                </a:xfrm>
                <a:prstGeom prst="homePlate">
                  <a:avLst>
                    <a:gd name="adj" fmla="val 25291"/>
                  </a:avLst>
                </a:prstGeom>
                <a:gradFill rotWithShape="1">
                  <a:gsLst>
                    <a:gs pos="0">
                      <a:srgbClr val="8DBAE7">
                        <a:gamma/>
                        <a:shade val="46275"/>
                        <a:invGamma/>
                        <a:alpha val="0"/>
                      </a:srgbClr>
                    </a:gs>
                    <a:gs pos="100000">
                      <a:srgbClr val="8DBAE7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2124" tIns="41061" rIns="82124" bIns="41061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60464" name="Group 16"/>
              <p:cNvGrpSpPr>
                <a:grpSpLocks/>
              </p:cNvGrpSpPr>
              <p:nvPr/>
            </p:nvGrpSpPr>
            <p:grpSpPr bwMode="auto">
              <a:xfrm>
                <a:off x="2521" y="1782"/>
                <a:ext cx="481" cy="344"/>
                <a:chOff x="1152" y="1719"/>
                <a:chExt cx="481" cy="344"/>
              </a:xfrm>
            </p:grpSpPr>
            <p:sp>
              <p:nvSpPr>
                <p:cNvPr id="360465" name="AutoShape 17"/>
                <p:cNvSpPr>
                  <a:spLocks noChangeArrowheads="1"/>
                </p:cNvSpPr>
                <p:nvPr/>
              </p:nvSpPr>
              <p:spPr bwMode="auto">
                <a:xfrm>
                  <a:off x="1285" y="1719"/>
                  <a:ext cx="348" cy="344"/>
                </a:xfrm>
                <a:prstGeom prst="homePlate">
                  <a:avLst>
                    <a:gd name="adj" fmla="val 25291"/>
                  </a:avLst>
                </a:prstGeom>
                <a:gradFill rotWithShape="1">
                  <a:gsLst>
                    <a:gs pos="0">
                      <a:srgbClr val="8DBAE7">
                        <a:gamma/>
                        <a:shade val="46275"/>
                        <a:invGamma/>
                        <a:alpha val="0"/>
                      </a:srgbClr>
                    </a:gs>
                    <a:gs pos="100000">
                      <a:srgbClr val="8DBAE7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2124" tIns="41061" rIns="82124" bIns="41061" anchor="ctr"/>
                <a:lstStyle/>
                <a:p>
                  <a:endParaRPr lang="en-AU"/>
                </a:p>
              </p:txBody>
            </p:sp>
            <p:sp>
              <p:nvSpPr>
                <p:cNvPr id="360466" name="AutoShape 18"/>
                <p:cNvSpPr>
                  <a:spLocks noChangeArrowheads="1"/>
                </p:cNvSpPr>
                <p:nvPr/>
              </p:nvSpPr>
              <p:spPr bwMode="auto">
                <a:xfrm>
                  <a:off x="1152" y="1719"/>
                  <a:ext cx="348" cy="344"/>
                </a:xfrm>
                <a:prstGeom prst="homePlate">
                  <a:avLst>
                    <a:gd name="adj" fmla="val 25291"/>
                  </a:avLst>
                </a:prstGeom>
                <a:gradFill rotWithShape="1">
                  <a:gsLst>
                    <a:gs pos="0">
                      <a:srgbClr val="8DBAE7">
                        <a:gamma/>
                        <a:shade val="46275"/>
                        <a:invGamma/>
                        <a:alpha val="0"/>
                      </a:srgbClr>
                    </a:gs>
                    <a:gs pos="100000">
                      <a:srgbClr val="8DBAE7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2124" tIns="41061" rIns="82124" bIns="41061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60467" name="Group 19"/>
              <p:cNvGrpSpPr>
                <a:grpSpLocks/>
              </p:cNvGrpSpPr>
              <p:nvPr/>
            </p:nvGrpSpPr>
            <p:grpSpPr bwMode="auto">
              <a:xfrm>
                <a:off x="3888" y="1782"/>
                <a:ext cx="481" cy="344"/>
                <a:chOff x="1152" y="1719"/>
                <a:chExt cx="481" cy="344"/>
              </a:xfrm>
            </p:grpSpPr>
            <p:sp>
              <p:nvSpPr>
                <p:cNvPr id="360468" name="AutoShape 20"/>
                <p:cNvSpPr>
                  <a:spLocks noChangeArrowheads="1"/>
                </p:cNvSpPr>
                <p:nvPr/>
              </p:nvSpPr>
              <p:spPr bwMode="auto">
                <a:xfrm>
                  <a:off x="1285" y="1719"/>
                  <a:ext cx="348" cy="344"/>
                </a:xfrm>
                <a:prstGeom prst="homePlate">
                  <a:avLst>
                    <a:gd name="adj" fmla="val 25291"/>
                  </a:avLst>
                </a:prstGeom>
                <a:gradFill rotWithShape="1">
                  <a:gsLst>
                    <a:gs pos="0">
                      <a:srgbClr val="8DBAE7">
                        <a:gamma/>
                        <a:shade val="46275"/>
                        <a:invGamma/>
                        <a:alpha val="0"/>
                      </a:srgbClr>
                    </a:gs>
                    <a:gs pos="100000">
                      <a:srgbClr val="8DBAE7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2124" tIns="41061" rIns="82124" bIns="41061" anchor="ctr"/>
                <a:lstStyle/>
                <a:p>
                  <a:endParaRPr lang="en-AU"/>
                </a:p>
              </p:txBody>
            </p:sp>
            <p:sp>
              <p:nvSpPr>
                <p:cNvPr id="360469" name="AutoShape 21"/>
                <p:cNvSpPr>
                  <a:spLocks noChangeArrowheads="1"/>
                </p:cNvSpPr>
                <p:nvPr/>
              </p:nvSpPr>
              <p:spPr bwMode="auto">
                <a:xfrm>
                  <a:off x="1152" y="1719"/>
                  <a:ext cx="348" cy="344"/>
                </a:xfrm>
                <a:prstGeom prst="homePlate">
                  <a:avLst>
                    <a:gd name="adj" fmla="val 25291"/>
                  </a:avLst>
                </a:prstGeom>
                <a:gradFill rotWithShape="1">
                  <a:gsLst>
                    <a:gs pos="0">
                      <a:srgbClr val="8DBAE7">
                        <a:gamma/>
                        <a:shade val="46275"/>
                        <a:invGamma/>
                        <a:alpha val="0"/>
                      </a:srgbClr>
                    </a:gs>
                    <a:gs pos="100000">
                      <a:srgbClr val="8DBAE7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2124" tIns="41061" rIns="82124" bIns="41061" anchor="ctr"/>
                <a:lstStyle/>
                <a:p>
                  <a:endParaRPr lang="en-AU"/>
                </a:p>
              </p:txBody>
            </p:sp>
          </p:grpSp>
        </p:grpSp>
        <p:pic>
          <p:nvPicPr>
            <p:cNvPr id="360470" name="Picture 22" descr="LehmanWelcome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725" y="1129259"/>
              <a:ext cx="1736725" cy="1096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471" name="Picture 2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" r="3697" b="861"/>
            <a:stretch>
              <a:fillRect/>
            </a:stretch>
          </p:blipFill>
          <p:spPr bwMode="auto">
            <a:xfrm>
              <a:off x="6978650" y="1129259"/>
              <a:ext cx="1736725" cy="1096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0472" name="Picture 2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3" y="1129259"/>
              <a:ext cx="1736725" cy="1096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0473" name="Picture 25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8" y="1129259"/>
              <a:ext cx="1736725" cy="1096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8469" y="765305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Universities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19251" y="786185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Big banks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79491" y="786185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Corporations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71395" y="801232"/>
              <a:ext cx="1877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Service providers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7675" y="188640"/>
              <a:ext cx="435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FFFF00"/>
                  </a:solidFill>
                </a:rPr>
                <a:t>Early days of the Internet…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2420888"/>
            <a:ext cx="9144000" cy="2213223"/>
            <a:chOff x="0" y="2420888"/>
            <a:chExt cx="9144000" cy="2213223"/>
          </a:xfrm>
        </p:grpSpPr>
        <p:sp>
          <p:nvSpPr>
            <p:cNvPr id="360454" name="Rectangle 6"/>
            <p:cNvSpPr>
              <a:spLocks noChangeArrowheads="1"/>
            </p:cNvSpPr>
            <p:nvPr/>
          </p:nvSpPr>
          <p:spPr bwMode="auto">
            <a:xfrm>
              <a:off x="450850" y="2423592"/>
              <a:ext cx="8242300" cy="75247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wrap="none" lIns="82124" tIns="41061" rIns="82124" bIns="41061" anchor="ctr"/>
            <a:lstStyle/>
            <a:p>
              <a:endParaRPr lang="en-AU"/>
            </a:p>
          </p:txBody>
        </p:sp>
        <p:sp>
          <p:nvSpPr>
            <p:cNvPr id="360455" name="Rectangle 7"/>
            <p:cNvSpPr>
              <a:spLocks noChangeArrowheads="1"/>
            </p:cNvSpPr>
            <p:nvPr/>
          </p:nvSpPr>
          <p:spPr bwMode="auto">
            <a:xfrm>
              <a:off x="0" y="2852936"/>
              <a:ext cx="9144000" cy="1781175"/>
            </a:xfrm>
            <a:prstGeom prst="rect">
              <a:avLst/>
            </a:prstGeom>
            <a:solidFill>
              <a:srgbClr val="3365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124" tIns="41061" rIns="82124" bIns="41061" anchor="ctr"/>
            <a:lstStyle/>
            <a:p>
              <a:endParaRPr lang="en-AU"/>
            </a:p>
          </p:txBody>
        </p:sp>
        <p:grpSp>
          <p:nvGrpSpPr>
            <p:cNvPr id="360478" name="Group 30"/>
            <p:cNvGrpSpPr>
              <a:grpSpLocks/>
            </p:cNvGrpSpPr>
            <p:nvPr/>
          </p:nvGrpSpPr>
          <p:grpSpPr bwMode="auto">
            <a:xfrm>
              <a:off x="0" y="3456186"/>
              <a:ext cx="9144000" cy="765175"/>
              <a:chOff x="0" y="3339"/>
              <a:chExt cx="5760" cy="482"/>
            </a:xfrm>
          </p:grpSpPr>
          <p:sp>
            <p:nvSpPr>
              <p:cNvPr id="360479" name="Rectangle 31"/>
              <p:cNvSpPr>
                <a:spLocks noChangeArrowheads="1"/>
              </p:cNvSpPr>
              <p:nvPr/>
            </p:nvSpPr>
            <p:spPr bwMode="auto">
              <a:xfrm>
                <a:off x="0" y="3339"/>
                <a:ext cx="5760" cy="13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360480" name="Rectangle 32"/>
              <p:cNvSpPr>
                <a:spLocks noChangeArrowheads="1"/>
              </p:cNvSpPr>
              <p:nvPr/>
            </p:nvSpPr>
            <p:spPr bwMode="auto">
              <a:xfrm flipV="1">
                <a:off x="0" y="3683"/>
                <a:ext cx="5760" cy="13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360481" name="Rectangle 33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5760" cy="344"/>
              </a:xfrm>
              <a:prstGeom prst="rect">
                <a:avLst/>
              </a:prstGeom>
              <a:solidFill>
                <a:srgbClr val="4B87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360482" name="AutoShape 34"/>
              <p:cNvSpPr>
                <a:spLocks noChangeArrowheads="1"/>
              </p:cNvSpPr>
              <p:nvPr/>
            </p:nvSpPr>
            <p:spPr bwMode="auto">
              <a:xfrm>
                <a:off x="1291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360483" name="AutoShape 35"/>
              <p:cNvSpPr>
                <a:spLocks noChangeArrowheads="1"/>
              </p:cNvSpPr>
              <p:nvPr/>
            </p:nvSpPr>
            <p:spPr bwMode="auto">
              <a:xfrm>
                <a:off x="1158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360484" name="AutoShape 36"/>
              <p:cNvSpPr>
                <a:spLocks noChangeArrowheads="1"/>
              </p:cNvSpPr>
              <p:nvPr/>
            </p:nvSpPr>
            <p:spPr bwMode="auto">
              <a:xfrm>
                <a:off x="2654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360485" name="AutoShape 37"/>
              <p:cNvSpPr>
                <a:spLocks noChangeArrowheads="1"/>
              </p:cNvSpPr>
              <p:nvPr/>
            </p:nvSpPr>
            <p:spPr bwMode="auto">
              <a:xfrm>
                <a:off x="2521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360486" name="AutoShape 38"/>
              <p:cNvSpPr>
                <a:spLocks noChangeArrowheads="1"/>
              </p:cNvSpPr>
              <p:nvPr/>
            </p:nvSpPr>
            <p:spPr bwMode="auto">
              <a:xfrm>
                <a:off x="4021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360487" name="AutoShape 39"/>
              <p:cNvSpPr>
                <a:spLocks noChangeArrowheads="1"/>
              </p:cNvSpPr>
              <p:nvPr/>
            </p:nvSpPr>
            <p:spPr bwMode="auto">
              <a:xfrm>
                <a:off x="3888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</p:grpSp>
        <p:sp>
          <p:nvSpPr>
            <p:cNvPr id="360488" name="Rectangle 40"/>
            <p:cNvSpPr>
              <a:spLocks noChangeArrowheads="1"/>
            </p:cNvSpPr>
            <p:nvPr/>
          </p:nvSpPr>
          <p:spPr bwMode="auto">
            <a:xfrm>
              <a:off x="2625725" y="3291086"/>
              <a:ext cx="1736725" cy="1095375"/>
            </a:xfrm>
            <a:prstGeom prst="rect">
              <a:avLst/>
            </a:prstGeom>
            <a:gradFill rotWithShape="1">
              <a:gsLst>
                <a:gs pos="0">
                  <a:srgbClr val="8DBAE7">
                    <a:gamma/>
                    <a:shade val="66275"/>
                    <a:invGamma/>
                  </a:srgbClr>
                </a:gs>
                <a:gs pos="50000">
                  <a:srgbClr val="8DBAE7"/>
                </a:gs>
                <a:gs pos="100000">
                  <a:srgbClr val="8DBAE7">
                    <a:gamma/>
                    <a:shade val="6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22454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 anchor="ctr"/>
            <a:lstStyle/>
            <a:p>
              <a:endParaRPr lang="en-AU"/>
            </a:p>
          </p:txBody>
        </p:sp>
        <p:pic>
          <p:nvPicPr>
            <p:cNvPr id="360489" name="Picture 41" descr="10571_01_2005&#10;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925" y="3291086"/>
              <a:ext cx="1076325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490" name="Picture 4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" r="3697" b="861"/>
            <a:stretch>
              <a:fillRect/>
            </a:stretch>
          </p:blipFill>
          <p:spPr bwMode="auto">
            <a:xfrm>
              <a:off x="4802188" y="3289499"/>
              <a:ext cx="1736725" cy="109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0491" name="Picture 4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3" y="3289499"/>
              <a:ext cx="1736725" cy="109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0492" name="Picture 4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8650" y="3289499"/>
              <a:ext cx="1736725" cy="109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448469" y="2915435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Universities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5724" y="2919761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Consumers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956425" y="2933396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Corporations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20902" y="2950945"/>
              <a:ext cx="1877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Service providers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523331" y="2420888"/>
              <a:ext cx="435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FFFF00"/>
                  </a:solidFill>
                </a:rPr>
                <a:t>c.2008…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7462" y="4546361"/>
            <a:ext cx="9144000" cy="2213223"/>
            <a:chOff x="35496" y="4521919"/>
            <a:chExt cx="9144000" cy="2213223"/>
          </a:xfrm>
        </p:grpSpPr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486346" y="4524623"/>
              <a:ext cx="8242300" cy="7524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txBody>
            <a:bodyPr wrap="none" lIns="82124" tIns="41061" rIns="82124" bIns="41061" anchor="ctr"/>
            <a:lstStyle/>
            <a:p>
              <a:endParaRPr lang="en-AU"/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35496" y="4953967"/>
              <a:ext cx="9144000" cy="1781175"/>
            </a:xfrm>
            <a:prstGeom prst="rect">
              <a:avLst/>
            </a:prstGeom>
            <a:solidFill>
              <a:srgbClr val="3365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124" tIns="41061" rIns="82124" bIns="41061" anchor="ctr"/>
            <a:lstStyle/>
            <a:p>
              <a:endParaRPr lang="en-AU"/>
            </a:p>
          </p:txBody>
        </p:sp>
        <p:grpSp>
          <p:nvGrpSpPr>
            <p:cNvPr id="64" name="Group 30"/>
            <p:cNvGrpSpPr>
              <a:grpSpLocks/>
            </p:cNvGrpSpPr>
            <p:nvPr/>
          </p:nvGrpSpPr>
          <p:grpSpPr bwMode="auto">
            <a:xfrm>
              <a:off x="35496" y="5557217"/>
              <a:ext cx="9144000" cy="765175"/>
              <a:chOff x="0" y="3339"/>
              <a:chExt cx="5760" cy="482"/>
            </a:xfrm>
          </p:grpSpPr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0" y="3339"/>
                <a:ext cx="5760" cy="13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66" name="Rectangle 32"/>
              <p:cNvSpPr>
                <a:spLocks noChangeArrowheads="1"/>
              </p:cNvSpPr>
              <p:nvPr/>
            </p:nvSpPr>
            <p:spPr bwMode="auto">
              <a:xfrm flipV="1">
                <a:off x="0" y="3683"/>
                <a:ext cx="5760" cy="13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67" name="Rectangle 33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5760" cy="344"/>
              </a:xfrm>
              <a:prstGeom prst="rect">
                <a:avLst/>
              </a:prstGeom>
              <a:solidFill>
                <a:srgbClr val="4B87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224544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 anchor="ctr"/>
              <a:lstStyle/>
              <a:p>
                <a:endParaRPr lang="en-AU"/>
              </a:p>
            </p:txBody>
          </p:sp>
          <p:sp>
            <p:nvSpPr>
              <p:cNvPr id="68" name="AutoShape 34"/>
              <p:cNvSpPr>
                <a:spLocks noChangeArrowheads="1"/>
              </p:cNvSpPr>
              <p:nvPr/>
            </p:nvSpPr>
            <p:spPr bwMode="auto">
              <a:xfrm>
                <a:off x="1291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69" name="AutoShape 35"/>
              <p:cNvSpPr>
                <a:spLocks noChangeArrowheads="1"/>
              </p:cNvSpPr>
              <p:nvPr/>
            </p:nvSpPr>
            <p:spPr bwMode="auto">
              <a:xfrm>
                <a:off x="1158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70" name="AutoShape 36"/>
              <p:cNvSpPr>
                <a:spLocks noChangeArrowheads="1"/>
              </p:cNvSpPr>
              <p:nvPr/>
            </p:nvSpPr>
            <p:spPr bwMode="auto">
              <a:xfrm>
                <a:off x="2654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71" name="AutoShape 37"/>
              <p:cNvSpPr>
                <a:spLocks noChangeArrowheads="1"/>
              </p:cNvSpPr>
              <p:nvPr/>
            </p:nvSpPr>
            <p:spPr bwMode="auto">
              <a:xfrm>
                <a:off x="2521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72" name="AutoShape 38"/>
              <p:cNvSpPr>
                <a:spLocks noChangeArrowheads="1"/>
              </p:cNvSpPr>
              <p:nvPr/>
            </p:nvSpPr>
            <p:spPr bwMode="auto">
              <a:xfrm>
                <a:off x="4021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  <p:sp>
            <p:nvSpPr>
              <p:cNvPr id="73" name="AutoShape 39"/>
              <p:cNvSpPr>
                <a:spLocks noChangeArrowheads="1"/>
              </p:cNvSpPr>
              <p:nvPr/>
            </p:nvSpPr>
            <p:spPr bwMode="auto">
              <a:xfrm>
                <a:off x="3888" y="3408"/>
                <a:ext cx="348" cy="344"/>
              </a:xfrm>
              <a:prstGeom prst="homePlate">
                <a:avLst>
                  <a:gd name="adj" fmla="val 25291"/>
                </a:avLst>
              </a:prstGeom>
              <a:gradFill rotWithShape="1">
                <a:gsLst>
                  <a:gs pos="0">
                    <a:srgbClr val="8DBAE7">
                      <a:gamma/>
                      <a:shade val="46275"/>
                      <a:invGamma/>
                      <a:alpha val="0"/>
                    </a:srgbClr>
                  </a:gs>
                  <a:gs pos="100000">
                    <a:srgbClr val="8DBAE7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124" tIns="41061" rIns="82124" bIns="41061" anchor="ctr"/>
              <a:lstStyle/>
              <a:p>
                <a:endParaRPr lang="en-AU"/>
              </a:p>
            </p:txBody>
          </p:sp>
        </p:grpSp>
        <p:sp>
          <p:nvSpPr>
            <p:cNvPr id="74" name="Rectangle 40"/>
            <p:cNvSpPr>
              <a:spLocks noChangeArrowheads="1"/>
            </p:cNvSpPr>
            <p:nvPr/>
          </p:nvSpPr>
          <p:spPr bwMode="auto">
            <a:xfrm>
              <a:off x="2661221" y="5392117"/>
              <a:ext cx="1736725" cy="1095375"/>
            </a:xfrm>
            <a:prstGeom prst="rect">
              <a:avLst/>
            </a:prstGeom>
            <a:gradFill rotWithShape="1">
              <a:gsLst>
                <a:gs pos="0">
                  <a:srgbClr val="8DBAE7">
                    <a:gamma/>
                    <a:shade val="66275"/>
                    <a:invGamma/>
                  </a:srgbClr>
                </a:gs>
                <a:gs pos="50000">
                  <a:srgbClr val="8DBAE7"/>
                </a:gs>
                <a:gs pos="100000">
                  <a:srgbClr val="8DBAE7">
                    <a:gamma/>
                    <a:shade val="6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22454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 anchor="ctr"/>
            <a:lstStyle/>
            <a:p>
              <a:endParaRPr lang="en-AU"/>
            </a:p>
          </p:txBody>
        </p:sp>
        <p:pic>
          <p:nvPicPr>
            <p:cNvPr id="75" name="Picture 41" descr="10571_01_2005&#10;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421" y="5392117"/>
              <a:ext cx="1076325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660" y="5390530"/>
              <a:ext cx="1736725" cy="109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4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146" y="5390530"/>
              <a:ext cx="1736725" cy="109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4908659" y="5030160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Universities?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61220" y="5020792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Consumers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91921" y="5034427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Corporations?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8827" y="4521919"/>
              <a:ext cx="435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FFFF00"/>
                  </a:solidFill>
                </a:rPr>
                <a:t>Today…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346" y="5386272"/>
              <a:ext cx="1723426" cy="108453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67544" y="5013176"/>
              <a:ext cx="1736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Start Ups</a:t>
              </a:r>
            </a:p>
          </p:txBody>
        </p:sp>
        <p:sp>
          <p:nvSpPr>
            <p:cNvPr id="10" name="Arrow: Left-Right 9"/>
            <p:cNvSpPr/>
            <p:nvPr/>
          </p:nvSpPr>
          <p:spPr>
            <a:xfrm>
              <a:off x="2020875" y="5105034"/>
              <a:ext cx="794345" cy="184340"/>
            </a:xfrm>
            <a:prstGeom prst="left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35103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" name="Group 8"/>
          <p:cNvGrpSpPr/>
          <p:nvPr/>
        </p:nvGrpSpPr>
        <p:grpSpPr>
          <a:xfrm>
            <a:off x="3203848" y="2132856"/>
            <a:ext cx="2736304" cy="2592288"/>
            <a:chOff x="1257041" y="1916832"/>
            <a:chExt cx="2736304" cy="2592288"/>
          </a:xfrm>
        </p:grpSpPr>
        <p:sp>
          <p:nvSpPr>
            <p:cNvPr id="6" name="Oval 5"/>
            <p:cNvSpPr/>
            <p:nvPr/>
          </p:nvSpPr>
          <p:spPr>
            <a:xfrm>
              <a:off x="1257041" y="1916832"/>
              <a:ext cx="2736304" cy="2592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73165" y="2960948"/>
              <a:ext cx="504056" cy="5040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1257041" y="3140968"/>
              <a:ext cx="122672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Oval 9"/>
          <p:cNvSpPr/>
          <p:nvPr/>
        </p:nvSpPr>
        <p:spPr>
          <a:xfrm>
            <a:off x="3203848" y="2132856"/>
            <a:ext cx="2736304" cy="2592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02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03648" y="764704"/>
            <a:ext cx="7416824" cy="5760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A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“The Tragedy of the Commons”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3648" y="2204864"/>
            <a:ext cx="6957764" cy="2855593"/>
            <a:chOff x="1403648" y="2204864"/>
            <a:chExt cx="6957764" cy="28555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0112" y="2204864"/>
              <a:ext cx="2781300" cy="16478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648" y="2279911"/>
              <a:ext cx="2808312" cy="210623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5856" y="3555507"/>
              <a:ext cx="3048000" cy="1504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9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4038" y="692696"/>
            <a:ext cx="7416824" cy="5760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A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“The Tragedy of the Commons”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3688" y="2060848"/>
            <a:ext cx="6571130" cy="24482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spcBef>
                <a:spcPts val="1200"/>
              </a:spcBef>
            </a:pPr>
            <a:r>
              <a:rPr lang="en-AU" sz="2400" i="1" dirty="0">
                <a:effectLst/>
              </a:rPr>
              <a:t>“The </a:t>
            </a:r>
            <a:r>
              <a:rPr lang="en-AU" sz="2400" b="1" i="1" dirty="0">
                <a:effectLst/>
              </a:rPr>
              <a:t>tragedy of the commons</a:t>
            </a:r>
            <a:r>
              <a:rPr lang="en-AU" sz="2400" i="1" dirty="0">
                <a:effectLst/>
              </a:rPr>
              <a:t> is an economic theory of a situation within a shared-resource system where individual users acting independently according to their own self-interest, behave contrary to the common good of all users thereby depleting that resource through their collective action.”</a:t>
            </a:r>
            <a:endParaRPr lang="en-AU" sz="1100" i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535588"/>
            <a:ext cx="4608511" cy="54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8040" y="476672"/>
            <a:ext cx="6734400" cy="56166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effectLst/>
              </a:rPr>
              <a:t>My two cents’ worth…</a:t>
            </a:r>
          </a:p>
          <a:p>
            <a:endParaRPr lang="en-AU" sz="28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Customers don’t judge experience against your industry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7664" y="1628800"/>
            <a:ext cx="6696744" cy="24482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AU" sz="20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" name="AutoShape 2" descr="Image result for disney world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40" y="450966"/>
            <a:ext cx="741950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8040" y="476672"/>
            <a:ext cx="6734400" cy="56166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effectLst/>
              </a:rPr>
              <a:t>My two cents’ worth…</a:t>
            </a:r>
          </a:p>
          <a:p>
            <a:endParaRPr lang="en-AU" sz="28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Customers don’t judge against your industry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Fully understand the customer journey across all channels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7664" y="1628800"/>
            <a:ext cx="6696744" cy="24482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AU" sz="20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" name="AutoShape 2" descr="Image result for disney world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2" y="1261220"/>
            <a:ext cx="8436146" cy="504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9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8040" y="476672"/>
            <a:ext cx="6734400" cy="56166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effectLst/>
              </a:rPr>
              <a:t>My two cents’ worth…</a:t>
            </a:r>
          </a:p>
          <a:p>
            <a:endParaRPr lang="en-AU" sz="28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Customers don’t judge against your industry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Fully </a:t>
            </a:r>
            <a:r>
              <a:rPr lang="en-AU" sz="2000" b="1" i="1" dirty="0">
                <a:solidFill>
                  <a:schemeClr val="tx2">
                    <a:lumMod val="50000"/>
                  </a:schemeClr>
                </a:solidFill>
                <a:effectLst/>
              </a:rPr>
              <a:t>understand</a:t>
            </a: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 the customer journey across all channels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Focus on simplicity – remove friction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7664" y="1628800"/>
            <a:ext cx="6696744" cy="24482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AU" sz="20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" name="AutoShape 2" descr="Image result for disney world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0"/>
            <a:ext cx="585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0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25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8040" y="476672"/>
            <a:ext cx="6734400" cy="56166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effectLst/>
              </a:rPr>
              <a:t>My two cents’ worth…</a:t>
            </a:r>
          </a:p>
          <a:p>
            <a:endParaRPr lang="en-AU" sz="28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Customers don’t judge against your industry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Fully </a:t>
            </a:r>
            <a:r>
              <a:rPr lang="en-AU" sz="2000" b="1" i="1" dirty="0">
                <a:solidFill>
                  <a:schemeClr val="tx2">
                    <a:lumMod val="50000"/>
                  </a:schemeClr>
                </a:solidFill>
                <a:effectLst/>
              </a:rPr>
              <a:t>understand</a:t>
            </a: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 the customer journey across all channels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Focus on simplicity – remove friction</a:t>
            </a:r>
          </a:p>
          <a:p>
            <a:pPr marL="457200" indent="-457200">
              <a:buFont typeface="+mj-lt"/>
              <a:buAutoNum type="arabicPeriod"/>
            </a:pPr>
            <a:endParaRPr lang="en-A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Customer-centricity is an attitude – it must be pervasive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7664" y="1628800"/>
            <a:ext cx="6696744" cy="24482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AU" sz="20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" name="AutoShape 2" descr="Image result for disney world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736" y="1"/>
            <a:ext cx="11512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1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452760"/>
            <a:ext cx="7200800" cy="3416400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chemeClr val="bg2">
                    <a:lumMod val="25000"/>
                  </a:schemeClr>
                </a:solidFill>
                <a:effectLst/>
              </a:rPr>
              <a:t>Malcolm Alder</a:t>
            </a:r>
            <a:br>
              <a:rPr lang="en-AU" sz="3600" b="1" dirty="0"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en-AU" sz="3200" b="1" dirty="0">
                <a:solidFill>
                  <a:schemeClr val="bg2">
                    <a:lumMod val="25000"/>
                  </a:schemeClr>
                </a:solidFill>
                <a:effectLst/>
              </a:rPr>
              <a:t>Partner, Orchestrate</a:t>
            </a:r>
            <a:br>
              <a:rPr lang="en-AU" sz="3200" b="1" dirty="0">
                <a:solidFill>
                  <a:schemeClr val="bg2">
                    <a:lumMod val="25000"/>
                  </a:schemeClr>
                </a:solidFill>
                <a:effectLst/>
              </a:rPr>
            </a:br>
            <a:br>
              <a:rPr lang="en-AU" sz="3200" b="1" dirty="0"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en-AU" sz="27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malcolmalder@orchestrate.com.au</a:t>
            </a:r>
            <a:br>
              <a:rPr lang="en-AU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AU" sz="27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2700" dirty="0">
                <a:solidFill>
                  <a:schemeClr val="tx2"/>
                </a:solidFill>
              </a:rPr>
              <a:t>+61 414 277315</a:t>
            </a:r>
            <a:br>
              <a:rPr lang="en-AU" sz="2700" dirty="0">
                <a:solidFill>
                  <a:schemeClr val="tx2"/>
                </a:solidFill>
              </a:rPr>
            </a:br>
            <a:r>
              <a:rPr lang="en-AU" sz="2700" dirty="0">
                <a:solidFill>
                  <a:schemeClr val="tx2"/>
                </a:solidFill>
              </a:rPr>
              <a:t>@</a:t>
            </a:r>
            <a:r>
              <a:rPr lang="en-AU" sz="2700" dirty="0" err="1">
                <a:solidFill>
                  <a:schemeClr val="tx2"/>
                </a:solidFill>
              </a:rPr>
              <a:t>exenigma</a:t>
            </a:r>
            <a:endParaRPr lang="en-AU" sz="3600" b="1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491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225536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797755"/>
            <a:ext cx="1260648" cy="66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341" y="5776127"/>
            <a:ext cx="1195944" cy="1195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286" y="193901"/>
            <a:ext cx="3204794" cy="1062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958" y="4127544"/>
            <a:ext cx="1591122" cy="495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3372652"/>
            <a:ext cx="2425824" cy="569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1491" y="2986746"/>
            <a:ext cx="2123252" cy="6287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588" y="477986"/>
            <a:ext cx="76383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/>
              <a:t>2010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2000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1990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1980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1970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1960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1950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1940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1930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1920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1910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1900</a:t>
            </a:r>
          </a:p>
          <a:p>
            <a:pPr algn="ctr"/>
            <a:endParaRPr lang="en-AU" sz="1600" b="1" dirty="0"/>
          </a:p>
          <a:p>
            <a:pPr algn="ctr"/>
            <a:r>
              <a:rPr lang="en-AU" sz="1600" b="1" dirty="0"/>
              <a:t>1800s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579" y="-109895"/>
            <a:ext cx="1372669" cy="1366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9752" y="5114811"/>
            <a:ext cx="945828" cy="945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0904" y="956905"/>
            <a:ext cx="1357440" cy="59953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763688" y="476672"/>
            <a:ext cx="6552728" cy="5760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effectLst/>
              </a:rPr>
              <a:t>Sometimes consumers redefine a market or activity…</a:t>
            </a:r>
          </a:p>
        </p:txBody>
      </p:sp>
    </p:spTree>
    <p:extLst>
      <p:ext uri="{BB962C8B-B14F-4D97-AF65-F5344CB8AC3E}">
        <p14:creationId xmlns:p14="http://schemas.microsoft.com/office/powerpoint/2010/main" val="1715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3608" y="476672"/>
            <a:ext cx="8027240" cy="5760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effectLst/>
              </a:rPr>
              <a:t>Sometimes consumers drive product change…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7664" y="1628800"/>
            <a:ext cx="6696744" cy="24482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AU" sz="20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" name="AutoShape 2" descr="Image result for disney world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18" y="1252767"/>
            <a:ext cx="2381250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953" y="4315345"/>
            <a:ext cx="2466975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711" y="3038677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005" y="4383808"/>
            <a:ext cx="2466975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330" y="1986685"/>
            <a:ext cx="1594715" cy="1594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900" y="1307257"/>
            <a:ext cx="999079" cy="250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4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717" y="0"/>
            <a:ext cx="10691333" cy="71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20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0"/>
            <a:ext cx="9144000" cy="687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7</a:t>
            </a:fld>
            <a:endParaRPr lang="en-AU"/>
          </a:p>
        </p:txBody>
      </p:sp>
      <p:grpSp>
        <p:nvGrpSpPr>
          <p:cNvPr id="37" name="Group 36"/>
          <p:cNvGrpSpPr/>
          <p:nvPr/>
        </p:nvGrpSpPr>
        <p:grpSpPr>
          <a:xfrm>
            <a:off x="1133991" y="3789040"/>
            <a:ext cx="2148025" cy="2398699"/>
            <a:chOff x="1133991" y="3805161"/>
            <a:chExt cx="2148025" cy="23986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8243" y="4450472"/>
              <a:ext cx="1547556" cy="10758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991" y="3805161"/>
              <a:ext cx="1449422" cy="50998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7624" y="5426267"/>
              <a:ext cx="2094392" cy="77759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71600" y="6151531"/>
            <a:ext cx="4847964" cy="373813"/>
            <a:chOff x="971600" y="6151531"/>
            <a:chExt cx="4847964" cy="373813"/>
          </a:xfrm>
        </p:grpSpPr>
        <p:cxnSp>
          <p:nvCxnSpPr>
            <p:cNvPr id="21" name="Straight Connector 20"/>
            <p:cNvCxnSpPr>
              <a:cxnSpLocks/>
            </p:cNvCxnSpPr>
            <p:nvPr/>
          </p:nvCxnSpPr>
          <p:spPr>
            <a:xfrm flipH="1">
              <a:off x="971600" y="6151531"/>
              <a:ext cx="4536504" cy="128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43608" y="6156012"/>
              <a:ext cx="4775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Simple</a:t>
              </a:r>
              <a:r>
                <a:rPr lang="en-AU" dirty="0"/>
                <a:t>       </a:t>
              </a:r>
              <a:r>
                <a:rPr lang="en-AU" sz="1400" b="1" i="1" dirty="0">
                  <a:solidFill>
                    <a:schemeClr val="accent5">
                      <a:lumMod val="50000"/>
                    </a:schemeClr>
                  </a:solidFill>
                </a:rPr>
                <a:t>Service nature      </a:t>
              </a:r>
              <a:r>
                <a:rPr lang="en-AU" sz="1600" dirty="0"/>
                <a:t>Complex</a:t>
              </a:r>
            </a:p>
          </p:txBody>
        </p:sp>
      </p:grpSp>
      <p:cxnSp>
        <p:nvCxnSpPr>
          <p:cNvPr id="24" name="Straight Connector 23"/>
          <p:cNvCxnSpPr>
            <a:cxnSpLocks/>
          </p:cNvCxnSpPr>
          <p:nvPr/>
        </p:nvCxnSpPr>
        <p:spPr>
          <a:xfrm flipH="1" flipV="1">
            <a:off x="971600" y="3645024"/>
            <a:ext cx="4536504" cy="12319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-108520" y="1308180"/>
            <a:ext cx="1086239" cy="4856216"/>
            <a:chOff x="-108520" y="1308180"/>
            <a:chExt cx="1086239" cy="4856216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>
            <a:xfrm flipH="1">
              <a:off x="955058" y="1308180"/>
              <a:ext cx="22661" cy="48562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-108520" y="2623552"/>
              <a:ext cx="1080121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AU" sz="1600" dirty="0"/>
            </a:p>
            <a:p>
              <a:pPr algn="r"/>
              <a:endParaRPr lang="en-AU" dirty="0"/>
            </a:p>
            <a:p>
              <a:pPr algn="r"/>
              <a:endParaRPr lang="en-AU" dirty="0"/>
            </a:p>
            <a:p>
              <a:pPr algn="r"/>
              <a:r>
                <a:rPr lang="en-AU" sz="1400" b="1" i="1" dirty="0">
                  <a:solidFill>
                    <a:schemeClr val="accent5">
                      <a:lumMod val="50000"/>
                    </a:schemeClr>
                  </a:solidFill>
                </a:rPr>
                <a:t>Service-centricity</a:t>
              </a:r>
            </a:p>
            <a:p>
              <a:pPr algn="r"/>
              <a:endParaRPr lang="en-AU" dirty="0"/>
            </a:p>
            <a:p>
              <a:pPr algn="r"/>
              <a:endParaRPr lang="en-AU" dirty="0"/>
            </a:p>
            <a:p>
              <a:pPr algn="r"/>
              <a:endParaRPr lang="en-AU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-1089707" y="3092389"/>
              <a:ext cx="35866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People		      Technology</a:t>
              </a:r>
              <a:endParaRPr lang="en-AU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45306" y="1524204"/>
            <a:ext cx="2194303" cy="2120820"/>
            <a:chOff x="1145306" y="1455602"/>
            <a:chExt cx="2194303" cy="21208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8792" y="1455602"/>
              <a:ext cx="1296321" cy="5416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5306" y="2109787"/>
              <a:ext cx="894085" cy="4540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6370" y="2593910"/>
              <a:ext cx="2173239" cy="9825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25699" y="2009761"/>
              <a:ext cx="610305" cy="752092"/>
            </a:xfrm>
            <a:prstGeom prst="rect">
              <a:avLst/>
            </a:prstGeom>
          </p:spPr>
        </p:pic>
      </p:grpSp>
      <p:sp>
        <p:nvSpPr>
          <p:cNvPr id="34" name="Rectangle: Rounded Corners 33"/>
          <p:cNvSpPr/>
          <p:nvPr/>
        </p:nvSpPr>
        <p:spPr>
          <a:xfrm>
            <a:off x="5696755" y="1668220"/>
            <a:ext cx="1611549" cy="3993028"/>
          </a:xfrm>
          <a:prstGeom prst="roundRect">
            <a:avLst>
              <a:gd name="adj" fmla="val 7417"/>
            </a:avLst>
          </a:prstGeom>
          <a:noFill/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AU" sz="1400" b="1" u="sng" dirty="0">
                <a:solidFill>
                  <a:srgbClr val="002060"/>
                </a:solidFill>
              </a:rPr>
              <a:t>Attributes of GOOD</a:t>
            </a:r>
          </a:p>
          <a:p>
            <a:pPr algn="ctr"/>
            <a:endParaRPr lang="en-AU" sz="1400" b="1" u="sng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AU" sz="1400" b="1" dirty="0">
                <a:solidFill>
                  <a:srgbClr val="002060"/>
                </a:solidFill>
              </a:rPr>
              <a:t>Simple</a:t>
            </a:r>
          </a:p>
          <a:p>
            <a:pPr marL="176213" indent="-176213">
              <a:buFont typeface="Wingdings" panose="05000000000000000000" pitchFamily="2" charset="2"/>
              <a:buChar char="ü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AU" sz="1400" b="1" dirty="0">
                <a:solidFill>
                  <a:srgbClr val="002060"/>
                </a:solidFill>
              </a:rPr>
              <a:t>Intuitive</a:t>
            </a:r>
          </a:p>
          <a:p>
            <a:pPr marL="176213" indent="-176213">
              <a:buFont typeface="Wingdings" panose="05000000000000000000" pitchFamily="2" charset="2"/>
              <a:buChar char="ü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AU" sz="1400" b="1" dirty="0">
                <a:solidFill>
                  <a:srgbClr val="002060"/>
                </a:solidFill>
              </a:rPr>
              <a:t>Works 1</a:t>
            </a:r>
            <a:r>
              <a:rPr lang="en-AU" sz="1400" b="1" baseline="30000" dirty="0">
                <a:solidFill>
                  <a:srgbClr val="002060"/>
                </a:solidFill>
              </a:rPr>
              <a:t>st</a:t>
            </a:r>
            <a:r>
              <a:rPr lang="en-AU" sz="1400" b="1" dirty="0">
                <a:solidFill>
                  <a:srgbClr val="002060"/>
                </a:solidFill>
              </a:rPr>
              <a:t> time</a:t>
            </a:r>
          </a:p>
          <a:p>
            <a:pPr marL="176213" indent="-176213">
              <a:buFont typeface="Wingdings" panose="05000000000000000000" pitchFamily="2" charset="2"/>
              <a:buChar char="ü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AU" sz="1400" b="1" dirty="0">
                <a:solidFill>
                  <a:srgbClr val="002060"/>
                </a:solidFill>
              </a:rPr>
              <a:t>Saves time</a:t>
            </a:r>
          </a:p>
          <a:p>
            <a:pPr marL="176213" indent="-176213">
              <a:buFont typeface="Wingdings" panose="05000000000000000000" pitchFamily="2" charset="2"/>
              <a:buChar char="ü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AU" sz="1400" b="1" dirty="0">
                <a:solidFill>
                  <a:srgbClr val="002060"/>
                </a:solidFill>
              </a:rPr>
              <a:t>Unobtrusive upsell</a:t>
            </a:r>
          </a:p>
          <a:p>
            <a:pPr marL="176213" indent="-176213">
              <a:buFont typeface="Wingdings" panose="05000000000000000000" pitchFamily="2" charset="2"/>
              <a:buChar char="ü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AU" sz="1400" b="1" dirty="0">
                <a:solidFill>
                  <a:srgbClr val="002060"/>
                </a:solidFill>
              </a:rPr>
              <a:t>Cool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7452319" y="1668219"/>
            <a:ext cx="1512169" cy="3993029"/>
          </a:xfrm>
          <a:prstGeom prst="roundRect">
            <a:avLst>
              <a:gd name="adj" fmla="val 74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AU" sz="1400" b="1" u="sng" dirty="0">
                <a:solidFill>
                  <a:srgbClr val="002060"/>
                </a:solidFill>
              </a:rPr>
              <a:t>Attributes of BAD</a:t>
            </a:r>
          </a:p>
          <a:p>
            <a:pPr algn="ctr"/>
            <a:endParaRPr lang="en-AU" sz="1400" b="1" u="sng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002060"/>
                </a:solidFill>
              </a:rPr>
              <a:t>Doesn’t work</a:t>
            </a:r>
          </a:p>
          <a:p>
            <a:pPr marL="176213" indent="-176213">
              <a:buFont typeface="Wingdings" panose="05000000000000000000" pitchFamily="2" charset="2"/>
              <a:buChar char="v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002060"/>
                </a:solidFill>
              </a:rPr>
              <a:t>Time consuming</a:t>
            </a:r>
          </a:p>
          <a:p>
            <a:pPr marL="176213" indent="-176213">
              <a:buFont typeface="Wingdings" panose="05000000000000000000" pitchFamily="2" charset="2"/>
              <a:buChar char="v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002060"/>
                </a:solidFill>
              </a:rPr>
              <a:t>Frustrating</a:t>
            </a:r>
          </a:p>
          <a:p>
            <a:pPr marL="176213" indent="-176213">
              <a:buFont typeface="Wingdings" panose="05000000000000000000" pitchFamily="2" charset="2"/>
              <a:buChar char="v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002060"/>
                </a:solidFill>
              </a:rPr>
              <a:t>Untrained</a:t>
            </a:r>
          </a:p>
          <a:p>
            <a:pPr marL="176213" indent="-176213">
              <a:buFont typeface="Wingdings" panose="05000000000000000000" pitchFamily="2" charset="2"/>
              <a:buChar char="v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002060"/>
                </a:solidFill>
              </a:rPr>
              <a:t>Not empowered</a:t>
            </a:r>
          </a:p>
          <a:p>
            <a:pPr marL="176213" indent="-176213">
              <a:buFont typeface="Wingdings" panose="05000000000000000000" pitchFamily="2" charset="2"/>
              <a:buChar char="v"/>
            </a:pPr>
            <a:endParaRPr lang="en-AU" sz="1400" b="1" dirty="0">
              <a:solidFill>
                <a:srgbClr val="002060"/>
              </a:solidFill>
            </a:endParaRPr>
          </a:p>
          <a:p>
            <a:pPr marL="176213" indent="-176213"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002060"/>
                </a:solidFill>
              </a:rPr>
              <a:t>Don’t care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3613" y="363471"/>
            <a:ext cx="807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2"/>
                </a:solidFill>
              </a:rPr>
              <a:t>What are examples of GOOD customer experience?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166323" y="1515133"/>
            <a:ext cx="2076822" cy="2129891"/>
            <a:chOff x="3166323" y="1515133"/>
            <a:chExt cx="2076822" cy="21298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54403" y="1515133"/>
              <a:ext cx="1148105" cy="5339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66323" y="1977948"/>
              <a:ext cx="2076822" cy="11630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36192" y="3106614"/>
              <a:ext cx="1483618" cy="538410"/>
            </a:xfrm>
            <a:prstGeom prst="rect">
              <a:avLst/>
            </a:prstGeom>
          </p:spPr>
        </p:pic>
      </p:grpSp>
      <p:cxnSp>
        <p:nvCxnSpPr>
          <p:cNvPr id="25" name="Straight Connector 24"/>
          <p:cNvCxnSpPr>
            <a:cxnSpLocks/>
          </p:cNvCxnSpPr>
          <p:nvPr/>
        </p:nvCxnSpPr>
        <p:spPr>
          <a:xfrm flipH="1">
            <a:off x="3203848" y="1308180"/>
            <a:ext cx="18002" cy="4857124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3332240" y="3918510"/>
            <a:ext cx="2037274" cy="2168949"/>
            <a:chOff x="3332240" y="3918510"/>
            <a:chExt cx="2037274" cy="21689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69340" y="4149080"/>
              <a:ext cx="1400174" cy="81438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32240" y="3918510"/>
              <a:ext cx="1488547" cy="55416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81678" y="5018567"/>
              <a:ext cx="1504367" cy="1068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0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6" y="1232756"/>
            <a:ext cx="4392487" cy="4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530E-20E5-4648-A127-CE68CACAA602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3" y="0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21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23717</TotalTime>
  <Words>354</Words>
  <Application>Microsoft Office PowerPoint</Application>
  <PresentationFormat>On-screen Show (4:3)</PresentationFormat>
  <Paragraphs>169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맑은 고딕</vt:lpstr>
      <vt:lpstr>Calibri</vt:lpstr>
      <vt:lpstr>Gill Sans MT</vt:lpstr>
      <vt:lpstr>Verdana</vt:lpstr>
      <vt:lpstr>Wingdings</vt:lpstr>
      <vt:lpstr>Wingdings 2</vt:lpstr>
      <vt:lpstr>Solstice</vt:lpstr>
      <vt:lpstr>Consumers driving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Malcolm Alder Partner, Orchestrate  malcolmalder@orchestrate.com.au  +61 414 277315 @exenigma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Strategy Development Approach</dc:title>
  <dc:creator>malcolmalder</dc:creator>
  <cp:lastModifiedBy>Nefley Hetherington</cp:lastModifiedBy>
  <cp:revision>392</cp:revision>
  <dcterms:created xsi:type="dcterms:W3CDTF">2013-11-17T23:53:33Z</dcterms:created>
  <dcterms:modified xsi:type="dcterms:W3CDTF">2017-02-17T05:06:04Z</dcterms:modified>
</cp:coreProperties>
</file>